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3" r:id="rId6"/>
    <p:sldId id="260" r:id="rId7"/>
    <p:sldId id="261" r:id="rId8"/>
    <p:sldId id="262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66" d="100"/>
          <a:sy n="66" d="100"/>
        </p:scale>
        <p:origin x="-2010" y="-4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147112-B668-4EFC-8B81-34522E4B2F1C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8EA0C2-84AC-41A4-B348-717355B8B3A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x-none" dirty="0" smtClean="0"/>
              <a:t>Poslovne primene klasterske analize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x-none" dirty="0" smtClean="0"/>
              <a:t>Metode i tehnike analize podataka</a:t>
            </a:r>
          </a:p>
          <a:p>
            <a:r>
              <a:rPr lang="x-none" dirty="0" smtClean="0"/>
              <a:t>Prof. </a:t>
            </a:r>
            <a:r>
              <a:rPr lang="en-US" dirty="0" smtClean="0"/>
              <a:t>dr</a:t>
            </a:r>
            <a:r>
              <a:rPr lang="x-none" dirty="0" smtClean="0"/>
              <a:t> Zita Bošnjak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x-none" dirty="0" smtClean="0"/>
              <a:t>1. Monitoring računa sa kreditom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x-none" dirty="0" smtClean="0"/>
              <a:t>Prilikom davanja zajma, bitno je znati nečiji kreditni skor.</a:t>
            </a:r>
          </a:p>
          <a:p>
            <a:r>
              <a:rPr lang="x-none" dirty="0" smtClean="0"/>
              <a:t>Koriste se podaci prethodnih aplikanata, da se razvije model koji predviđa otplatu za nove tražioce zajma, na osnovu njihovih ulaznih  podataka.</a:t>
            </a:r>
          </a:p>
          <a:p>
            <a:r>
              <a:rPr lang="x-none" dirty="0" smtClean="0"/>
              <a:t>Cilj modela jeste rano predviđanje problema pri otplati kredita.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x-none" sz="3200" dirty="0" smtClean="0"/>
              <a:t>Primer iz: Olson, D., Shi, Y. (2007) Introduction to Business Data Mining, McGraw-Hill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72208"/>
            <a:ext cx="8229600" cy="4925144"/>
          </a:xfrm>
        </p:spPr>
        <p:txBody>
          <a:bodyPr>
            <a:normAutofit fontScale="92500" lnSpcReduction="10000"/>
          </a:bodyPr>
          <a:lstStyle/>
          <a:p>
            <a:r>
              <a:rPr lang="x-none" dirty="0" smtClean="0"/>
              <a:t>British Credit Card Company: nadgleda mesečno stanje računa preko 90000 komitenata za revolving kredite. </a:t>
            </a:r>
          </a:p>
          <a:p>
            <a:r>
              <a:rPr lang="x-none" dirty="0" smtClean="0"/>
              <a:t>Podaci su sprikupljeni za godinu dana.</a:t>
            </a:r>
          </a:p>
          <a:p>
            <a:r>
              <a:rPr lang="x-none" dirty="0" smtClean="0"/>
              <a:t>Primarna promenljiva posmatranja je STANJE, sa celobrojnom vrednošću koja pokazuje kumulativni broj uzastopnih meseci kada nije bilo uplata na račun (najviše 8 meseci).</a:t>
            </a:r>
          </a:p>
          <a:p>
            <a:r>
              <a:rPr lang="x-none" dirty="0" smtClean="0"/>
              <a:t>Ubačeno je dodatnih 10000 observacija sa STANJEM = 0 (uredna otplata ili makar minimalne uplate): 73% ukupnih observacija.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22114"/>
          </a:xfrm>
        </p:spPr>
        <p:txBody>
          <a:bodyPr>
            <a:noAutofit/>
          </a:bodyPr>
          <a:lstStyle/>
          <a:p>
            <a:r>
              <a:rPr lang="x-none" sz="3200" dirty="0" smtClean="0"/>
              <a:t>Primenjen metod za monitoring računa sa kreditom : klasterovanje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84784"/>
            <a:ext cx="8507288" cy="5112568"/>
          </a:xfrm>
        </p:spPr>
        <p:txBody>
          <a:bodyPr>
            <a:normAutofit/>
          </a:bodyPr>
          <a:lstStyle/>
          <a:p>
            <a:r>
              <a:rPr lang="x-none" sz="2800" dirty="0" smtClean="0"/>
              <a:t>U traganju za paternima, svaki komitent je pridružen tačno jednom klasteru.</a:t>
            </a:r>
          </a:p>
          <a:p>
            <a:r>
              <a:rPr lang="x-none" sz="2800" dirty="0" smtClean="0"/>
              <a:t>Umesto prosečne vrednosti, za određivanje centroida je korištena medijana.</a:t>
            </a:r>
          </a:p>
          <a:p>
            <a:pPr lvl="1">
              <a:buNone/>
            </a:pPr>
            <a:r>
              <a:rPr lang="x-none" sz="2400" dirty="0" smtClean="0"/>
              <a:t>Redni br. radnika	    </a:t>
            </a:r>
            <a:r>
              <a:rPr lang="en-US" sz="2400" dirty="0" smtClean="0"/>
              <a:t>1</a:t>
            </a:r>
            <a:r>
              <a:rPr lang="x-none" sz="2400" dirty="0" smtClean="0"/>
              <a:t>     </a:t>
            </a:r>
            <a:r>
              <a:rPr lang="en-US" sz="2400" dirty="0" smtClean="0"/>
              <a:t>2</a:t>
            </a:r>
            <a:r>
              <a:rPr lang="x-none" sz="2400" dirty="0" smtClean="0"/>
              <a:t>    </a:t>
            </a:r>
            <a:r>
              <a:rPr lang="en-US" sz="2400" dirty="0" smtClean="0"/>
              <a:t>3</a:t>
            </a:r>
            <a:r>
              <a:rPr lang="x-none" sz="2400" dirty="0" smtClean="0"/>
              <a:t>    </a:t>
            </a:r>
            <a:r>
              <a:rPr lang="en-US" sz="2400" dirty="0" smtClean="0"/>
              <a:t>4</a:t>
            </a:r>
            <a:r>
              <a:rPr lang="x-none" sz="2400" dirty="0" smtClean="0"/>
              <a:t>    </a:t>
            </a:r>
            <a:r>
              <a:rPr lang="en-US" sz="2400" dirty="0" smtClean="0"/>
              <a:t>5</a:t>
            </a:r>
            <a:r>
              <a:rPr lang="x-none" sz="2400" dirty="0" smtClean="0"/>
              <a:t>    </a:t>
            </a:r>
            <a:r>
              <a:rPr lang="en-US" sz="2400" dirty="0" smtClean="0"/>
              <a:t>6</a:t>
            </a:r>
            <a:r>
              <a:rPr lang="x-none" sz="2400" dirty="0" smtClean="0"/>
              <a:t>    </a:t>
            </a:r>
            <a:r>
              <a:rPr lang="en-US" sz="2400" dirty="0" smtClean="0"/>
              <a:t>7</a:t>
            </a:r>
            <a:r>
              <a:rPr lang="x-none" sz="2400" dirty="0" smtClean="0"/>
              <a:t>    </a:t>
            </a:r>
            <a:r>
              <a:rPr lang="en-US" sz="2400" dirty="0" smtClean="0"/>
              <a:t>8</a:t>
            </a:r>
            <a:r>
              <a:rPr lang="x-none" sz="2400" dirty="0" smtClean="0"/>
              <a:t>    </a:t>
            </a:r>
            <a:r>
              <a:rPr lang="en-US" sz="2400" dirty="0" smtClean="0"/>
              <a:t>9</a:t>
            </a:r>
            <a:r>
              <a:rPr lang="x-none" sz="2400" dirty="0" smtClean="0"/>
              <a:t>   </a:t>
            </a:r>
            <a:r>
              <a:rPr lang="en-US" sz="2400" dirty="0" smtClean="0"/>
              <a:t>10</a:t>
            </a:r>
            <a:endParaRPr lang="x-none" sz="2400" dirty="0" smtClean="0"/>
          </a:p>
          <a:p>
            <a:pPr lvl="1">
              <a:buNone/>
            </a:pPr>
            <a:r>
              <a:rPr lang="x-none" sz="2400" dirty="0" smtClean="0"/>
              <a:t>Plata (u hiljadama)  </a:t>
            </a:r>
            <a:r>
              <a:rPr lang="en-US" sz="2400" dirty="0" smtClean="0"/>
              <a:t>15</a:t>
            </a:r>
            <a:r>
              <a:rPr lang="x-none" sz="2400" dirty="0" smtClean="0"/>
              <a:t>  </a:t>
            </a:r>
            <a:r>
              <a:rPr lang="en-US" sz="2400" dirty="0" smtClean="0"/>
              <a:t>18</a:t>
            </a:r>
            <a:r>
              <a:rPr lang="x-none" sz="2400" dirty="0" smtClean="0"/>
              <a:t>  </a:t>
            </a:r>
            <a:r>
              <a:rPr lang="en-US" sz="2400" dirty="0" smtClean="0"/>
              <a:t>16</a:t>
            </a:r>
            <a:r>
              <a:rPr lang="x-none" sz="2400" dirty="0" smtClean="0"/>
              <a:t>  </a:t>
            </a:r>
            <a:r>
              <a:rPr lang="en-US" sz="2400" dirty="0" smtClean="0"/>
              <a:t>14</a:t>
            </a:r>
            <a:r>
              <a:rPr lang="x-none" sz="2400" dirty="0" smtClean="0"/>
              <a:t>  </a:t>
            </a:r>
            <a:r>
              <a:rPr lang="en-US" sz="2400" dirty="0" smtClean="0"/>
              <a:t>15</a:t>
            </a:r>
            <a:r>
              <a:rPr lang="x-none" sz="2400" dirty="0" smtClean="0"/>
              <a:t>  </a:t>
            </a:r>
            <a:r>
              <a:rPr lang="en-US" sz="2400" dirty="0" smtClean="0"/>
              <a:t>15</a:t>
            </a:r>
            <a:r>
              <a:rPr lang="x-none" sz="2400" dirty="0" smtClean="0"/>
              <a:t> </a:t>
            </a:r>
            <a:r>
              <a:rPr lang="en-US" sz="2400" dirty="0" smtClean="0"/>
              <a:t>12</a:t>
            </a:r>
            <a:r>
              <a:rPr lang="x-none" sz="2400" dirty="0" smtClean="0"/>
              <a:t>  </a:t>
            </a:r>
            <a:r>
              <a:rPr lang="en-US" sz="2400" dirty="0" smtClean="0"/>
              <a:t>17</a:t>
            </a:r>
            <a:r>
              <a:rPr lang="x-none" sz="2400" dirty="0" smtClean="0"/>
              <a:t>  </a:t>
            </a:r>
            <a:r>
              <a:rPr lang="en-US" sz="2400" dirty="0" smtClean="0"/>
              <a:t>90</a:t>
            </a:r>
            <a:r>
              <a:rPr lang="x-none" sz="2400" dirty="0" smtClean="0"/>
              <a:t>  </a:t>
            </a:r>
            <a:r>
              <a:rPr lang="en-US" sz="2400" dirty="0" smtClean="0"/>
              <a:t>95</a:t>
            </a:r>
            <a:endParaRPr lang="en-US" dirty="0" smtClean="0"/>
          </a:p>
          <a:p>
            <a:pPr marL="449263" lvl="1" indent="7938">
              <a:buNone/>
            </a:pPr>
            <a:r>
              <a:rPr lang="x-none" sz="2400" b="1" dirty="0" smtClean="0"/>
              <a:t>Prosečna vrednost </a:t>
            </a:r>
            <a:r>
              <a:rPr lang="x-none" sz="2400" dirty="0" smtClean="0"/>
              <a:t>plata je 30,7000, iako je plata većine radnika iz opsega </a:t>
            </a:r>
            <a:r>
              <a:rPr lang="en-US" sz="2400" dirty="0" smtClean="0"/>
              <a:t>$12</a:t>
            </a:r>
            <a:r>
              <a:rPr lang="x-none" sz="2400" dirty="0" smtClean="0"/>
              <a:t>,000</a:t>
            </a:r>
            <a:r>
              <a:rPr lang="en-US" sz="2400" dirty="0" smtClean="0"/>
              <a:t> </a:t>
            </a:r>
            <a:r>
              <a:rPr lang="x-none" sz="2400" dirty="0" smtClean="0"/>
              <a:t>–</a:t>
            </a:r>
            <a:r>
              <a:rPr lang="en-US" sz="2400" dirty="0" smtClean="0"/>
              <a:t> 18</a:t>
            </a:r>
            <a:r>
              <a:rPr lang="x-none" sz="2400" dirty="0" smtClean="0"/>
              <a:t>,000. </a:t>
            </a:r>
            <a:r>
              <a:rPr lang="x-none" sz="2400" dirty="0" smtClean="0">
                <a:solidFill>
                  <a:srgbClr val="FF0000"/>
                </a:solidFill>
              </a:rPr>
              <a:t>Prosek je “zakrivljen</a:t>
            </a:r>
            <a:r>
              <a:rPr lang="x-none" sz="2400" dirty="0" smtClean="0"/>
              <a:t>” dvema izuzetno visokim platama.</a:t>
            </a:r>
          </a:p>
          <a:p>
            <a:pPr marL="449263" lvl="1" indent="7938">
              <a:buNone/>
            </a:pPr>
            <a:r>
              <a:rPr lang="x-none" sz="2400" dirty="0" smtClean="0"/>
              <a:t>Plate u rastućem reosledu: 12  </a:t>
            </a:r>
            <a:r>
              <a:rPr lang="en-US" sz="2400" dirty="0" smtClean="0"/>
              <a:t>1</a:t>
            </a:r>
            <a:r>
              <a:rPr lang="x-none" sz="2400" dirty="0" smtClean="0"/>
              <a:t>4  </a:t>
            </a:r>
            <a:r>
              <a:rPr lang="en-US" sz="2400" dirty="0" smtClean="0"/>
              <a:t>1</a:t>
            </a:r>
            <a:r>
              <a:rPr lang="x-none" sz="2400" dirty="0" smtClean="0"/>
              <a:t>5  </a:t>
            </a:r>
            <a:r>
              <a:rPr lang="en-US" sz="2400" dirty="0" smtClean="0"/>
              <a:t>1</a:t>
            </a:r>
            <a:r>
              <a:rPr lang="x-none" sz="2400" dirty="0" smtClean="0"/>
              <a:t>5  15  </a:t>
            </a:r>
            <a:r>
              <a:rPr lang="en-US" sz="2400" dirty="0" smtClean="0"/>
              <a:t>1</a:t>
            </a:r>
            <a:r>
              <a:rPr lang="x-none" sz="2400" dirty="0" smtClean="0"/>
              <a:t>6  </a:t>
            </a:r>
            <a:r>
              <a:rPr lang="en-US" sz="2400" dirty="0" smtClean="0"/>
              <a:t>1</a:t>
            </a:r>
            <a:r>
              <a:rPr lang="x-none" sz="2400" dirty="0" smtClean="0"/>
              <a:t>7  </a:t>
            </a:r>
            <a:r>
              <a:rPr lang="en-US" sz="2400" dirty="0" smtClean="0"/>
              <a:t>1</a:t>
            </a:r>
            <a:r>
              <a:rPr lang="x-none" sz="2400" dirty="0" smtClean="0"/>
              <a:t>8  </a:t>
            </a:r>
            <a:r>
              <a:rPr lang="en-US" sz="2400" dirty="0" smtClean="0"/>
              <a:t>90</a:t>
            </a:r>
            <a:r>
              <a:rPr lang="x-none" sz="2400" dirty="0" smtClean="0"/>
              <a:t>  </a:t>
            </a:r>
            <a:r>
              <a:rPr lang="en-US" sz="2400" dirty="0" smtClean="0"/>
              <a:t>95</a:t>
            </a:r>
            <a:endParaRPr lang="x-none" sz="2400" dirty="0" smtClean="0"/>
          </a:p>
          <a:p>
            <a:pPr marL="449263" lvl="1" indent="7938">
              <a:buNone/>
            </a:pPr>
            <a:r>
              <a:rPr lang="x-none" sz="2400" b="1" dirty="0" smtClean="0"/>
              <a:t>Medijana</a:t>
            </a:r>
            <a:r>
              <a:rPr lang="x-none" sz="2400" dirty="0" smtClean="0"/>
              <a:t> je 15,500.</a:t>
            </a:r>
          </a:p>
          <a:p>
            <a:pPr marL="449263" lvl="1" indent="7938">
              <a:buNone/>
            </a:pPr>
            <a:endParaRPr lang="x-none" sz="2400" dirty="0" smtClean="0"/>
          </a:p>
        </p:txBody>
      </p:sp>
      <p:sp>
        <p:nvSpPr>
          <p:cNvPr id="4" name="Rectangle 3"/>
          <p:cNvSpPr/>
          <p:nvPr/>
        </p:nvSpPr>
        <p:spPr>
          <a:xfrm>
            <a:off x="6112634" y="5282198"/>
            <a:ext cx="360040" cy="576064"/>
          </a:xfrm>
          <a:prstGeom prst="rect">
            <a:avLst/>
          </a:prstGeom>
          <a:solidFill>
            <a:schemeClr val="accent1">
              <a:alpha val="21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6588224" y="5282760"/>
            <a:ext cx="360040" cy="576064"/>
          </a:xfrm>
          <a:prstGeom prst="rect">
            <a:avLst/>
          </a:prstGeom>
          <a:solidFill>
            <a:schemeClr val="accent1">
              <a:alpha val="21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Arrow Connector 6"/>
          <p:cNvCxnSpPr/>
          <p:nvPr/>
        </p:nvCxnSpPr>
        <p:spPr>
          <a:xfrm flipH="1" flipV="1">
            <a:off x="6300192" y="5866130"/>
            <a:ext cx="216024" cy="37118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 flipV="1">
            <a:off x="6660232" y="5862758"/>
            <a:ext cx="130626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6012160" y="6237312"/>
            <a:ext cx="1612942" cy="369332"/>
          </a:xfrm>
          <a:prstGeom prst="rect">
            <a:avLst/>
          </a:prstGeom>
          <a:solidFill>
            <a:schemeClr val="accent1">
              <a:alpha val="22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txBody>
          <a:bodyPr wrap="none" rtlCol="0">
            <a:spAutoFit/>
          </a:bodyPr>
          <a:lstStyle/>
          <a:p>
            <a:r>
              <a:rPr lang="x-none" dirty="0" smtClean="0"/>
              <a:t>(15+16):2=15,5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x-none" dirty="0" smtClean="0"/>
              <a:t>Primenjen metod za monitoring računa sa kreditom : klasterovanje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x-none" dirty="0" smtClean="0"/>
              <a:t>Šta se postiglo?</a:t>
            </a:r>
          </a:p>
          <a:p>
            <a:r>
              <a:rPr lang="x-none" dirty="0" smtClean="0"/>
              <a:t>Klasterovanje je omogućilo da se opiše generalni profil komitenata i da se izvrši segmentacija tržišta:</a:t>
            </a:r>
          </a:p>
          <a:p>
            <a:pPr lvl="1"/>
            <a:r>
              <a:rPr lang="x-none" dirty="0" smtClean="0"/>
              <a:t>Identifikovani su klasteri sa neočekivano velikim brojem entiteta;</a:t>
            </a:r>
          </a:p>
          <a:p>
            <a:pPr lvl="1"/>
            <a:r>
              <a:rPr lang="x-none" dirty="0" smtClean="0"/>
              <a:t>Identifikovani su korisnici sa neuobičajenim ponašanjem; </a:t>
            </a:r>
          </a:p>
          <a:p>
            <a:pPr lvl="1"/>
            <a:r>
              <a:rPr lang="x-none" dirty="0" smtClean="0"/>
              <a:t>Uočeni su problematični krediti. 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x-none" dirty="0" smtClean="0"/>
              <a:t>2. Analiza odštetnih zahteva u osiguranju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x-none" dirty="0" smtClean="0"/>
              <a:t>Zahtevi za isplatom osigranja zavise od karakteristika vlasnika polise i od faktora okruženja.</a:t>
            </a:r>
          </a:p>
          <a:p>
            <a:r>
              <a:rPr lang="x-none" dirty="0" smtClean="0"/>
              <a:t>Visina odštete prati poznatu raspodelu, najčešće log-normalnu.</a:t>
            </a:r>
          </a:p>
          <a:p>
            <a:r>
              <a:rPr lang="x-none" dirty="0" smtClean="0"/>
              <a:t>Modeli za analizu zavise od pretpostavljene raspodele i unapred zadatog sistema za rangiranje u kategorije u zavisnosti od rizika i visine premije.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97152"/>
          </a:xfrm>
        </p:spPr>
        <p:txBody>
          <a:bodyPr>
            <a:normAutofit lnSpcReduction="10000"/>
          </a:bodyPr>
          <a:lstStyle/>
          <a:p>
            <a:r>
              <a:rPr lang="x-none" dirty="0" smtClean="0"/>
              <a:t>Veliko osiguravajuće društvo ima DW sa podacima o svim osiguranicima koji plaćaju premiju osiguranja</a:t>
            </a:r>
          </a:p>
          <a:p>
            <a:r>
              <a:rPr lang="x-none" dirty="0" smtClean="0"/>
              <a:t>U analizi iz 2000. su korišteni podaci 1996-1998</a:t>
            </a:r>
          </a:p>
          <a:p>
            <a:r>
              <a:rPr lang="x-none" dirty="0" smtClean="0"/>
              <a:t>Kvartalni izveštaji sadrže informacije o:</a:t>
            </a:r>
          </a:p>
          <a:p>
            <a:pPr lvl="1"/>
            <a:r>
              <a:rPr lang="x-none" dirty="0" smtClean="0"/>
              <a:t>individualnim karakteristikama</a:t>
            </a:r>
          </a:p>
          <a:p>
            <a:pPr lvl="1"/>
            <a:r>
              <a:rPr lang="x-none" dirty="0" smtClean="0"/>
              <a:t>zahtevima za odštetom u prethodnih 12 meseci i</a:t>
            </a:r>
          </a:p>
          <a:p>
            <a:pPr lvl="1"/>
            <a:r>
              <a:rPr lang="x-none" dirty="0" smtClean="0"/>
              <a:t>doprinosu ostvarenom profitu. </a:t>
            </a:r>
          </a:p>
          <a:p>
            <a:r>
              <a:rPr lang="x-none" dirty="0" smtClean="0"/>
              <a:t>Preko 100 000 uzoraka </a:t>
            </a:r>
          </a:p>
          <a:p>
            <a:endParaRPr lang="en-US" dirty="0"/>
          </a:p>
        </p:txBody>
      </p:sp>
      <p:sp>
        <p:nvSpPr>
          <p:cNvPr id="4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x-none" sz="3200" dirty="0" smtClean="0"/>
              <a:t>Primer iz: Olson, D., Shi, Y. (2007) Introduction to Business Data Mining, McGraw-Hill </a:t>
            </a:r>
            <a:endParaRPr lang="en-US" sz="32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x-none" dirty="0" smtClean="0"/>
              <a:t>Primenjen metod za analizu polisa: klasterovanje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/>
          </a:bodyPr>
          <a:lstStyle/>
          <a:p>
            <a:r>
              <a:rPr lang="x-none" dirty="0" smtClean="0"/>
              <a:t>Algoritam k-centara sa kriterijumom </a:t>
            </a:r>
            <a:r>
              <a:rPr lang="x-none" smtClean="0"/>
              <a:t>minimiziranja </a:t>
            </a:r>
            <a:r>
              <a:rPr lang="sr-Latn-CS" dirty="0" smtClean="0"/>
              <a:t>sume </a:t>
            </a:r>
            <a:r>
              <a:rPr lang="x-none" smtClean="0"/>
              <a:t>kvadrata </a:t>
            </a:r>
            <a:r>
              <a:rPr lang="x-none" dirty="0" smtClean="0"/>
              <a:t>greške (least-squered </a:t>
            </a:r>
            <a:r>
              <a:rPr lang="x-none" smtClean="0"/>
              <a:t>error</a:t>
            </a:r>
            <a:r>
              <a:rPr lang="x-none" smtClean="0"/>
              <a:t>).</a:t>
            </a:r>
            <a:endParaRPr lang="sr-Latn-CS" dirty="0" smtClean="0"/>
          </a:p>
          <a:p>
            <a:pPr lvl="1"/>
            <a:r>
              <a:rPr lang="sr-Latn-CS" dirty="0" smtClean="0"/>
              <a:t>Optimalno klasterovanje podrazumeva minimalnu sumu kvadrata udaljenosti (distance) između instanci e</a:t>
            </a:r>
            <a:r>
              <a:rPr lang="sr-Latn-CS" baseline="-25000" dirty="0" smtClean="0"/>
              <a:t>i</a:t>
            </a:r>
            <a:r>
              <a:rPr lang="sr-Latn-CS" dirty="0" smtClean="0"/>
              <a:t> i odgovarajućeg centra klastera c</a:t>
            </a:r>
            <a:r>
              <a:rPr lang="sr-Latn-CS" baseline="-25000" dirty="0" smtClean="0"/>
              <a:t>j</a:t>
            </a:r>
            <a:r>
              <a:rPr lang="sr-Latn-CS" dirty="0" smtClean="0"/>
              <a:t>.</a:t>
            </a:r>
            <a:endParaRPr lang="x-none" dirty="0" smtClean="0"/>
          </a:p>
          <a:p>
            <a:r>
              <a:rPr lang="x-none" dirty="0" smtClean="0"/>
              <a:t>Eksperimentima se došlo do optimalnog broja klastera K=50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x-none" dirty="0" smtClean="0"/>
              <a:t>Šta se postiglo?</a:t>
            </a:r>
          </a:p>
          <a:p>
            <a:r>
              <a:rPr lang="x-none" dirty="0" smtClean="0"/>
              <a:t>Deskriptivna statistika je pokazala veliki rast poslovanja sa mladim ljudima koji voze skupe automobile.</a:t>
            </a:r>
          </a:p>
          <a:p>
            <a:r>
              <a:rPr lang="x-none" dirty="0" smtClean="0"/>
              <a:t>Identifikovano je nekoliko neprofitabilnih klastera, sa veoma visokom frekvencijom odštetnih zahteva.</a:t>
            </a:r>
          </a:p>
          <a:p>
            <a:r>
              <a:rPr lang="x-none" dirty="0" smtClean="0"/>
              <a:t>Model predviđa performanse policy holder-a.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x-none" dirty="0" smtClean="0"/>
              <a:t>Primenjen metod za analizu polisa: klasterovanje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</TotalTime>
  <Words>460</Words>
  <Application>Microsoft Office PowerPoint</Application>
  <PresentationFormat>On-screen Show (4:3)</PresentationFormat>
  <Paragraphs>48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Poslovne primene klasterske analize</vt:lpstr>
      <vt:lpstr>1. Monitoring računa sa kreditom</vt:lpstr>
      <vt:lpstr>Primer iz: Olson, D., Shi, Y. (2007) Introduction to Business Data Mining, McGraw-Hill </vt:lpstr>
      <vt:lpstr>Primenjen metod za monitoring računa sa kreditom : klasterovanje</vt:lpstr>
      <vt:lpstr>Primenjen metod za monitoring računa sa kreditom : klasterovanje</vt:lpstr>
      <vt:lpstr>2. Analiza odštetnih zahteva u osiguranju</vt:lpstr>
      <vt:lpstr>Primer iz: Olson, D., Shi, Y. (2007) Introduction to Business Data Mining, McGraw-Hill </vt:lpstr>
      <vt:lpstr>Primenjen metod za analizu polisa: klasterovanje</vt:lpstr>
      <vt:lpstr>Primenjen metod za analizu polisa: klasterovanje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Poslovne primene klasterske analize</dc:title>
  <dc:creator>Zita</dc:creator>
  <cp:lastModifiedBy>Zita Bosnjak</cp:lastModifiedBy>
  <cp:revision>38</cp:revision>
  <dcterms:created xsi:type="dcterms:W3CDTF">2018-03-07T15:08:23Z</dcterms:created>
  <dcterms:modified xsi:type="dcterms:W3CDTF">2018-03-12T10:40:36Z</dcterms:modified>
</cp:coreProperties>
</file>

<file path=docProps/thumbnail.jpeg>
</file>