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59" r:id="rId6"/>
    <p:sldId id="262" r:id="rId7"/>
    <p:sldId id="263" r:id="rId8"/>
    <p:sldId id="264" r:id="rId9"/>
    <p:sldId id="266" r:id="rId10"/>
    <p:sldId id="267" r:id="rId11"/>
    <p:sldId id="268" r:id="rId12"/>
    <p:sldId id="265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884E1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47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57606-F7A5-453C-B541-777B5D8F23A4}" type="datetimeFigureOut">
              <a:rPr lang="en-US" smtClean="0"/>
              <a:pPr/>
              <a:t>3/12/2018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9F7B59-673C-47AF-A673-E76BAB17A9A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sr-Latn-CS" dirty="0" smtClean="0"/>
              <a:t>Demonstracija koncepata</a:t>
            </a:r>
            <a:br>
              <a:rPr lang="sr-Latn-CS" dirty="0" smtClean="0"/>
            </a:br>
            <a:r>
              <a:rPr lang="sr-Latn-CS" dirty="0" smtClean="0"/>
              <a:t>kroz jednostavne modele podataka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sr-Latn-CS" dirty="0" smtClean="0"/>
              <a:t>Metode i tehnike analize poslovnih podataka</a:t>
            </a:r>
          </a:p>
          <a:p>
            <a:r>
              <a:rPr lang="sr-Latn-CS" dirty="0" smtClean="0"/>
              <a:t>Prof. dr Zita Bošnjak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Nije</a:t>
            </a:r>
            <a:r>
              <a:rPr lang="en-US" dirty="0" smtClean="0"/>
              <a:t> </a:t>
            </a:r>
            <a:r>
              <a:rPr lang="sr-Latn-CS" dirty="0" smtClean="0"/>
              <a:t>z</a:t>
            </a:r>
            <a:r>
              <a:rPr lang="en-US" dirty="0" err="1" smtClean="0"/>
              <a:t>agarantovan</a:t>
            </a:r>
            <a:r>
              <a:rPr lang="en-US" dirty="0" smtClean="0"/>
              <a:t> re</a:t>
            </a:r>
            <a:r>
              <a:rPr lang="sr-Latn-CS" dirty="0" smtClean="0"/>
              <a:t>z</a:t>
            </a:r>
            <a:r>
              <a:rPr lang="en-US" dirty="0" err="1" smtClean="0"/>
              <a:t>ultat</a:t>
            </a:r>
            <a:r>
              <a:rPr lang="sr-Latn-CS" dirty="0" smtClean="0"/>
              <a:t> - primer</a:t>
            </a:r>
            <a:endParaRPr lang="en-US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457200" y="1447800"/>
          <a:ext cx="289560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65200"/>
                <a:gridCol w="965200"/>
                <a:gridCol w="96520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Entitet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X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Y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e1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1.5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e2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1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4.5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e3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1.5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e4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3.5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e5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2.5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e6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6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cxnSp>
        <p:nvCxnSpPr>
          <p:cNvPr id="7" name="Straight Arrow Connector 6"/>
          <p:cNvCxnSpPr/>
          <p:nvPr/>
        </p:nvCxnSpPr>
        <p:spPr>
          <a:xfrm flipV="1">
            <a:off x="3810000" y="1447800"/>
            <a:ext cx="0" cy="2590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3810000" y="4038600"/>
            <a:ext cx="32766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810000" y="4038600"/>
            <a:ext cx="356860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r-Latn-CS" dirty="0" smtClean="0"/>
              <a:t>0     1     2     3     4     5     6     7         X</a:t>
            </a:r>
            <a:endParaRPr lang="en-US" dirty="0"/>
          </a:p>
        </p:txBody>
      </p:sp>
      <p:sp>
        <p:nvSpPr>
          <p:cNvPr id="11" name="TextBox 10"/>
          <p:cNvSpPr txBox="1"/>
          <p:nvPr/>
        </p:nvSpPr>
        <p:spPr>
          <a:xfrm rot="16200000">
            <a:off x="1952197" y="2309360"/>
            <a:ext cx="33906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r-Latn-CS" dirty="0" smtClean="0"/>
              <a:t>0     1     2     3     4     5     6           Y</a:t>
            </a:r>
            <a:endParaRPr lang="en-US" dirty="0"/>
          </a:p>
        </p:txBody>
      </p:sp>
      <p:cxnSp>
        <p:nvCxnSpPr>
          <p:cNvPr id="13" name="Straight Connector 12"/>
          <p:cNvCxnSpPr/>
          <p:nvPr/>
        </p:nvCxnSpPr>
        <p:spPr>
          <a:xfrm>
            <a:off x="3810000" y="3505200"/>
            <a:ext cx="99060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3810000" y="3124200"/>
            <a:ext cx="152400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3810000" y="2362200"/>
            <a:ext cx="297180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3810000" y="1752600"/>
            <a:ext cx="297180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 flipV="1">
            <a:off x="5867400" y="1524000"/>
            <a:ext cx="0" cy="251460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5726289" y="1546578"/>
            <a:ext cx="382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/>
              <a:t>o</a:t>
            </a:r>
            <a:endParaRPr lang="en-US" dirty="0"/>
          </a:p>
        </p:txBody>
      </p:sp>
      <p:cxnSp>
        <p:nvCxnSpPr>
          <p:cNvPr id="24" name="Straight Connector 23"/>
          <p:cNvCxnSpPr/>
          <p:nvPr/>
        </p:nvCxnSpPr>
        <p:spPr>
          <a:xfrm>
            <a:off x="5105400" y="2895600"/>
            <a:ext cx="0" cy="114300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4955823" y="2918178"/>
            <a:ext cx="382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/>
              <a:t>o</a:t>
            </a:r>
            <a:endParaRPr lang="en-US" dirty="0"/>
          </a:p>
        </p:txBody>
      </p:sp>
      <p:cxnSp>
        <p:nvCxnSpPr>
          <p:cNvPr id="30" name="Straight Connector 29"/>
          <p:cNvCxnSpPr/>
          <p:nvPr/>
        </p:nvCxnSpPr>
        <p:spPr>
          <a:xfrm>
            <a:off x="4724400" y="2514600"/>
            <a:ext cx="0" cy="152400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3810000" y="2743200"/>
            <a:ext cx="1524000" cy="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/>
          <p:cNvSpPr txBox="1"/>
          <p:nvPr/>
        </p:nvSpPr>
        <p:spPr>
          <a:xfrm>
            <a:off x="4586112" y="2534355"/>
            <a:ext cx="382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/>
              <a:t>o</a:t>
            </a:r>
            <a:endParaRPr lang="en-US" dirty="0"/>
          </a:p>
        </p:txBody>
      </p:sp>
      <p:sp>
        <p:nvSpPr>
          <p:cNvPr id="34" name="TextBox 33"/>
          <p:cNvSpPr txBox="1"/>
          <p:nvPr/>
        </p:nvSpPr>
        <p:spPr>
          <a:xfrm>
            <a:off x="4586112" y="3310467"/>
            <a:ext cx="382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/>
              <a:t>o</a:t>
            </a:r>
            <a:endParaRPr lang="en-US" dirty="0"/>
          </a:p>
        </p:txBody>
      </p:sp>
      <p:cxnSp>
        <p:nvCxnSpPr>
          <p:cNvPr id="36" name="Straight Connector 35"/>
          <p:cNvCxnSpPr/>
          <p:nvPr/>
        </p:nvCxnSpPr>
        <p:spPr>
          <a:xfrm>
            <a:off x="4343400" y="1981200"/>
            <a:ext cx="0" cy="205740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/>
          <p:cNvSpPr txBox="1"/>
          <p:nvPr/>
        </p:nvSpPr>
        <p:spPr>
          <a:xfrm>
            <a:off x="4213578" y="2153355"/>
            <a:ext cx="382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/>
              <a:t>o</a:t>
            </a:r>
            <a:endParaRPr lang="en-US" dirty="0"/>
          </a:p>
        </p:txBody>
      </p:sp>
      <p:sp>
        <p:nvSpPr>
          <p:cNvPr id="39" name="TextBox 38"/>
          <p:cNvSpPr txBox="1"/>
          <p:nvPr/>
        </p:nvSpPr>
        <p:spPr>
          <a:xfrm>
            <a:off x="4193823" y="3318933"/>
            <a:ext cx="38269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/>
              <a:t>o</a:t>
            </a:r>
            <a:endParaRPr lang="en-US" dirty="0"/>
          </a:p>
        </p:txBody>
      </p:sp>
      <p:graphicFrame>
        <p:nvGraphicFramePr>
          <p:cNvPr id="40" name="Table 39"/>
          <p:cNvGraphicFramePr>
            <a:graphicFrameLocks noGrp="1"/>
          </p:cNvGraphicFramePr>
          <p:nvPr/>
        </p:nvGraphicFramePr>
        <p:xfrm>
          <a:off x="304800" y="4499186"/>
          <a:ext cx="8305800" cy="2291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76450"/>
                <a:gridCol w="2076450"/>
                <a:gridCol w="2076450"/>
                <a:gridCol w="2076450"/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REZULTATI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CENTRI KLASTERA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ČLANOVI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KVADRAT GREŠKE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sr-Latn-CS" b="1" dirty="0" smtClean="0">
                          <a:solidFill>
                            <a:srgbClr val="00B050"/>
                          </a:solidFill>
                        </a:rPr>
                        <a:t>I</a:t>
                      </a:r>
                      <a:endParaRPr lang="en-US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b="1" dirty="0" smtClean="0">
                          <a:solidFill>
                            <a:srgbClr val="00B050"/>
                          </a:solidFill>
                        </a:rPr>
                        <a:t>k</a:t>
                      </a:r>
                      <a:r>
                        <a:rPr lang="sr-Latn-CS" b="1" baseline="-25000" dirty="0" smtClean="0">
                          <a:solidFill>
                            <a:srgbClr val="00B050"/>
                          </a:solidFill>
                        </a:rPr>
                        <a:t>1</a:t>
                      </a:r>
                      <a:r>
                        <a:rPr lang="sr-Latn-CS" b="1" dirty="0" smtClean="0">
                          <a:solidFill>
                            <a:srgbClr val="00B050"/>
                          </a:solidFill>
                        </a:rPr>
                        <a:t>=</a:t>
                      </a:r>
                      <a:r>
                        <a:rPr lang="sr-Latn-CS" b="1" baseline="0" dirty="0" smtClean="0">
                          <a:solidFill>
                            <a:srgbClr val="00B050"/>
                          </a:solidFill>
                        </a:rPr>
                        <a:t> (2.67, 4.67)</a:t>
                      </a:r>
                    </a:p>
                    <a:p>
                      <a:pPr algn="ctr"/>
                      <a:r>
                        <a:rPr lang="sr-Latn-CS" b="1" baseline="0" dirty="0" smtClean="0">
                          <a:solidFill>
                            <a:srgbClr val="00B050"/>
                          </a:solidFill>
                        </a:rPr>
                        <a:t> k</a:t>
                      </a:r>
                      <a:r>
                        <a:rPr lang="sr-Latn-CS" b="1" baseline="-25000" dirty="0" smtClean="0">
                          <a:solidFill>
                            <a:srgbClr val="00B050"/>
                          </a:solidFill>
                        </a:rPr>
                        <a:t>2</a:t>
                      </a:r>
                      <a:r>
                        <a:rPr lang="sr-Latn-CS" b="1" baseline="0" dirty="0" smtClean="0">
                          <a:solidFill>
                            <a:srgbClr val="00B050"/>
                          </a:solidFill>
                        </a:rPr>
                        <a:t>= (2, 1.83)</a:t>
                      </a:r>
                      <a:endParaRPr lang="en-US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b="1" dirty="0" smtClean="0">
                          <a:solidFill>
                            <a:srgbClr val="00B050"/>
                          </a:solidFill>
                        </a:rPr>
                        <a:t>e2, e4, e6</a:t>
                      </a:r>
                    </a:p>
                    <a:p>
                      <a:pPr algn="ctr"/>
                      <a:r>
                        <a:rPr lang="sr-Latn-CS" b="1" dirty="0" smtClean="0">
                          <a:solidFill>
                            <a:srgbClr val="00B050"/>
                          </a:solidFill>
                        </a:rPr>
                        <a:t>e1, e3, e5</a:t>
                      </a:r>
                      <a:endParaRPr lang="en-US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b="1" dirty="0" smtClean="0">
                          <a:solidFill>
                            <a:srgbClr val="00B050"/>
                          </a:solidFill>
                        </a:rPr>
                        <a:t>14.50</a:t>
                      </a:r>
                      <a:endParaRPr lang="en-US" b="1" dirty="0">
                        <a:solidFill>
                          <a:srgbClr val="00B050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II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k</a:t>
                      </a:r>
                      <a:r>
                        <a:rPr lang="sr-Latn-CS" baseline="-25000" dirty="0" smtClean="0"/>
                        <a:t>1</a:t>
                      </a:r>
                      <a:r>
                        <a:rPr lang="sr-Latn-CS" dirty="0" smtClean="0"/>
                        <a:t>=</a:t>
                      </a:r>
                      <a:r>
                        <a:rPr lang="sr-Latn-CS" baseline="0" dirty="0" smtClean="0"/>
                        <a:t> </a:t>
                      </a:r>
                      <a:r>
                        <a:rPr lang="sr-Latn-CS" baseline="0" dirty="0" smtClean="0"/>
                        <a:t>(1.5, 1.5)</a:t>
                      </a:r>
                      <a:endParaRPr lang="sr-Latn-CS" baseline="0" dirty="0" smtClean="0"/>
                    </a:p>
                    <a:p>
                      <a:pPr algn="ctr"/>
                      <a:r>
                        <a:rPr lang="sr-Latn-CS" baseline="0" dirty="0" smtClean="0"/>
                        <a:t> k</a:t>
                      </a:r>
                      <a:r>
                        <a:rPr lang="sr-Latn-CS" baseline="-25000" dirty="0" smtClean="0"/>
                        <a:t>2</a:t>
                      </a:r>
                      <a:r>
                        <a:rPr lang="sr-Latn-CS" baseline="0" dirty="0" smtClean="0"/>
                        <a:t>= (</a:t>
                      </a:r>
                      <a:r>
                        <a:rPr lang="sr-Latn-CS" baseline="0" dirty="0" smtClean="0"/>
                        <a:t>2.75, 4.125)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e1, e3</a:t>
                      </a:r>
                      <a:endParaRPr lang="sr-Latn-CS" dirty="0" smtClean="0"/>
                    </a:p>
                    <a:p>
                      <a:pPr algn="ctr"/>
                      <a:r>
                        <a:rPr lang="sr-Latn-CS" dirty="0" smtClean="0"/>
                        <a:t>e2, e4, e5, e6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/>
                        <a:t>15.94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>
                          <a:solidFill>
                            <a:srgbClr val="FF0000"/>
                          </a:solidFill>
                        </a:rPr>
                        <a:t>III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>
                          <a:solidFill>
                            <a:srgbClr val="FF0000"/>
                          </a:solidFill>
                        </a:rPr>
                        <a:t>k</a:t>
                      </a:r>
                      <a:r>
                        <a:rPr lang="sr-Latn-CS" baseline="-25000" dirty="0" smtClean="0">
                          <a:solidFill>
                            <a:srgbClr val="FF0000"/>
                          </a:solidFill>
                        </a:rPr>
                        <a:t>1</a:t>
                      </a:r>
                      <a:r>
                        <a:rPr lang="sr-Latn-CS" dirty="0" smtClean="0">
                          <a:solidFill>
                            <a:srgbClr val="FF0000"/>
                          </a:solidFill>
                        </a:rPr>
                        <a:t>=</a:t>
                      </a:r>
                      <a:r>
                        <a:rPr lang="sr-Latn-CS" baseline="0" dirty="0" smtClean="0">
                          <a:solidFill>
                            <a:srgbClr val="FF0000"/>
                          </a:solidFill>
                        </a:rPr>
                        <a:t> (1.8, 2.7)</a:t>
                      </a:r>
                    </a:p>
                    <a:p>
                      <a:pPr algn="ctr"/>
                      <a:r>
                        <a:rPr lang="sr-Latn-CS" baseline="0" dirty="0" smtClean="0">
                          <a:solidFill>
                            <a:srgbClr val="FF0000"/>
                          </a:solidFill>
                        </a:rPr>
                        <a:t> k</a:t>
                      </a:r>
                      <a:r>
                        <a:rPr lang="sr-Latn-CS" baseline="-25000" dirty="0" smtClean="0">
                          <a:solidFill>
                            <a:srgbClr val="FF0000"/>
                          </a:solidFill>
                        </a:rPr>
                        <a:t>2</a:t>
                      </a:r>
                      <a:r>
                        <a:rPr lang="sr-Latn-CS" baseline="0" dirty="0" smtClean="0">
                          <a:solidFill>
                            <a:srgbClr val="FF0000"/>
                          </a:solidFill>
                        </a:rPr>
                        <a:t>= (5, 6)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sr-Latn-CS" dirty="0" smtClean="0">
                          <a:solidFill>
                            <a:srgbClr val="FF0000"/>
                          </a:solidFill>
                        </a:rPr>
                        <a:t>e1, e2, e3, e4, e5</a:t>
                      </a:r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  <a:p>
                      <a:pPr algn="ctr"/>
                      <a:r>
                        <a:rPr lang="sr-Latn-CS" dirty="0" smtClean="0">
                          <a:solidFill>
                            <a:srgbClr val="FF0000"/>
                          </a:solidFill>
                        </a:rPr>
                        <a:t>e6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sr-Latn-CS" dirty="0" smtClean="0">
                          <a:solidFill>
                            <a:srgbClr val="FF0000"/>
                          </a:solidFill>
                        </a:rPr>
                        <a:t>9.60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1" name="Oval 40"/>
          <p:cNvSpPr/>
          <p:nvPr/>
        </p:nvSpPr>
        <p:spPr>
          <a:xfrm rot="20368936">
            <a:off x="3962400" y="2209800"/>
            <a:ext cx="1295400" cy="16764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Oval 41"/>
          <p:cNvSpPr/>
          <p:nvPr/>
        </p:nvSpPr>
        <p:spPr>
          <a:xfrm rot="20368936">
            <a:off x="5418081" y="1534349"/>
            <a:ext cx="600363" cy="588445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3" name="Oval 42"/>
          <p:cNvSpPr/>
          <p:nvPr/>
        </p:nvSpPr>
        <p:spPr>
          <a:xfrm rot="19872663">
            <a:off x="4096654" y="3035600"/>
            <a:ext cx="1366191" cy="591732"/>
          </a:xfrm>
          <a:prstGeom prst="ellipse">
            <a:avLst/>
          </a:prstGeom>
          <a:noFill/>
          <a:ln w="34925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Oval 44"/>
          <p:cNvSpPr/>
          <p:nvPr/>
        </p:nvSpPr>
        <p:spPr>
          <a:xfrm rot="19872663">
            <a:off x="3885935" y="1844383"/>
            <a:ext cx="2259025" cy="814603"/>
          </a:xfrm>
          <a:prstGeom prst="ellipse">
            <a:avLst/>
          </a:prstGeom>
          <a:noFill/>
          <a:ln w="34925"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Oval 45"/>
          <p:cNvSpPr/>
          <p:nvPr/>
        </p:nvSpPr>
        <p:spPr>
          <a:xfrm>
            <a:off x="4191000" y="3352800"/>
            <a:ext cx="748857" cy="348205"/>
          </a:xfrm>
          <a:prstGeom prst="ellipse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/>
          <p:cNvSpPr/>
          <p:nvPr/>
        </p:nvSpPr>
        <p:spPr>
          <a:xfrm rot="3610628">
            <a:off x="4472218" y="1271335"/>
            <a:ext cx="1398802" cy="2389251"/>
          </a:xfrm>
          <a:prstGeom prst="ellipse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CS" dirty="0" smtClean="0"/>
              <a:t>Nedostaci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Latn-CS" dirty="0" smtClean="0"/>
              <a:t>Algoritam daje najbolje rezultate ukoliko su klasteri približno iste veličine.</a:t>
            </a:r>
          </a:p>
          <a:p>
            <a:r>
              <a:rPr lang="sr-Latn-CS" dirty="0" smtClean="0"/>
              <a:t>Nemamo način da odredimo koji atributi su značajni za formiranje klastera. Uključivanje irelevantih atributa utiče da rezultat ne bude optimalan.</a:t>
            </a:r>
          </a:p>
          <a:p>
            <a:r>
              <a:rPr lang="sr-Latn-CS" dirty="0" smtClean="0"/>
              <a:t>Odgovornost za objašnjavanje generisanih klastera je na nama!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sr-Latn-CS" dirty="0" smtClean="0"/>
              <a:t>Kako odrediti optimalan broj klastera?</a:t>
            </a:r>
            <a:br>
              <a:rPr lang="sr-Latn-C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Latn-CS" dirty="0" smtClean="0"/>
              <a:t>Videti prezentaciju:</a:t>
            </a:r>
          </a:p>
          <a:p>
            <a:pPr>
              <a:buNone/>
            </a:pPr>
            <a:r>
              <a:rPr lang="sr-Latn-CS" dirty="0" smtClean="0"/>
              <a:t>	 </a:t>
            </a:r>
            <a:r>
              <a:rPr lang="sr-Latn-CS" i="1" dirty="0" smtClean="0"/>
              <a:t>Algoritam k-centara u DATAENGINE alatu.ppt</a:t>
            </a:r>
            <a:endParaRPr lang="en-US" i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458200" cy="1143000"/>
          </a:xfrm>
        </p:spPr>
        <p:txBody>
          <a:bodyPr>
            <a:noAutofit/>
          </a:bodyPr>
          <a:lstStyle/>
          <a:p>
            <a:pPr marL="1490663" indent="-1490663" algn="l"/>
            <a:r>
              <a:rPr lang="sr-Latn-CS" sz="2800" dirty="0" smtClean="0"/>
              <a:t>Primer za k-means algoritam: </a:t>
            </a:r>
            <a:r>
              <a:rPr lang="sr-Latn-CS" sz="2800" dirty="0" smtClean="0">
                <a:solidFill>
                  <a:srgbClr val="FF0000"/>
                </a:solidFill>
              </a:rPr>
              <a:t>Insurance Fraud Detection </a:t>
            </a:r>
            <a:br>
              <a:rPr lang="sr-Latn-CS" sz="2800" dirty="0" smtClean="0">
                <a:solidFill>
                  <a:srgbClr val="FF0000"/>
                </a:solidFill>
              </a:rPr>
            </a:br>
            <a:r>
              <a:rPr lang="sr-Latn-CS" sz="2800" dirty="0" smtClean="0"/>
              <a:t>Olson, D., Shi, Y. (2007), Introduction to Business Data Mining, McGraw-Hill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791200"/>
            <a:ext cx="8229600" cy="715963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sr-Latn-CS" dirty="0" smtClean="0"/>
              <a:t>Zbog ≠ raspona vrednosti, podatke NORMALIZUJEMO!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457200" y="1600200"/>
          <a:ext cx="8381999" cy="4076700"/>
        </p:xfrm>
        <a:graphic>
          <a:graphicData uri="http://schemas.openxmlformats.org/drawingml/2006/table">
            <a:tbl>
              <a:tblPr/>
              <a:tblGrid>
                <a:gridCol w="1158635"/>
                <a:gridCol w="1158635"/>
                <a:gridCol w="1158635"/>
                <a:gridCol w="1158635"/>
                <a:gridCol w="1158635"/>
                <a:gridCol w="1158635"/>
                <a:gridCol w="1430189"/>
              </a:tblGrid>
              <a:tr h="294542">
                <a:tc>
                  <a:txBody>
                    <a:bodyPr/>
                    <a:lstStyle/>
                    <a:p>
                      <a:pPr algn="ctr" fontAlgn="b"/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TRAINING DATA SET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"/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589084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Claimant Age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Gender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Claim Amount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Tickets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Prior Claims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Attorney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Outcome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4542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Male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Jones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ok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4542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Male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1800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None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ok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4542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Female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5600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Smith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Fraudulent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4542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Female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3800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None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ok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4542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Male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Adams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ok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4542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Male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4200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Smith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Fraudulent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4542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Male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2700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None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ok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4542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Female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2500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None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Fraudulent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4542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Female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1300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None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ok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294542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Male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2600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None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ok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9762"/>
          </a:xfrm>
        </p:spPr>
        <p:txBody>
          <a:bodyPr>
            <a:normAutofit fontScale="90000"/>
          </a:bodyPr>
          <a:lstStyle/>
          <a:p>
            <a:r>
              <a:rPr lang="sr-Latn-CS" sz="3600" dirty="0" smtClean="0"/>
              <a:t>NORMALIZACIJA podataka (SKALIRANJE na [0,1])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14400"/>
            <a:ext cx="8458200" cy="5943600"/>
          </a:xfrm>
        </p:spPr>
        <p:txBody>
          <a:bodyPr>
            <a:normAutofit/>
          </a:bodyPr>
          <a:lstStyle/>
          <a:p>
            <a:r>
              <a:rPr lang="sr-Latn-CS" sz="2400" dirty="0" smtClean="0"/>
              <a:t>Godine: </a:t>
            </a:r>
          </a:p>
          <a:p>
            <a:endParaRPr lang="sr-Latn-CS" dirty="0"/>
          </a:p>
          <a:p>
            <a:endParaRPr lang="sr-Latn-CS" dirty="0" smtClean="0"/>
          </a:p>
          <a:p>
            <a:pPr>
              <a:spcBef>
                <a:spcPts val="600"/>
              </a:spcBef>
            </a:pPr>
            <a:endParaRPr lang="sr-Latn-CS" sz="1600" dirty="0" smtClean="0"/>
          </a:p>
          <a:p>
            <a:pPr>
              <a:spcBef>
                <a:spcPts val="600"/>
              </a:spcBef>
            </a:pPr>
            <a:r>
              <a:rPr lang="sr-Latn-CS" sz="2400" dirty="0" smtClean="0"/>
              <a:t>Pol: Female -0; Male - 1</a:t>
            </a:r>
            <a:endParaRPr lang="sr-Latn-CS" dirty="0" smtClean="0"/>
          </a:p>
          <a:p>
            <a:pPr>
              <a:spcBef>
                <a:spcPts val="600"/>
              </a:spcBef>
            </a:pPr>
            <a:r>
              <a:rPr lang="sr-Latn-CS" sz="2400" dirty="0" smtClean="0"/>
              <a:t>Claim amount: nova = max {1 - stara/5000</a:t>
            </a:r>
            <a:r>
              <a:rPr lang="sr-Latn-CS" dirty="0" smtClean="0"/>
              <a:t>, 0}</a:t>
            </a:r>
          </a:p>
          <a:p>
            <a:r>
              <a:rPr lang="sr-Latn-CS" sz="2400" dirty="0" smtClean="0"/>
              <a:t>Tickets: 0</a:t>
            </a:r>
            <a:r>
              <a:rPr lang="sr-Latn-CS" sz="2400" dirty="0" smtClean="0">
                <a:sym typeface="Symbol"/>
              </a:rPr>
              <a:t>1; 10.6; 20</a:t>
            </a:r>
          </a:p>
          <a:p>
            <a:r>
              <a:rPr lang="sr-Latn-CS" sz="2400" dirty="0" smtClean="0">
                <a:sym typeface="Symbol"/>
              </a:rPr>
              <a:t>Prior claims: </a:t>
            </a:r>
            <a:r>
              <a:rPr lang="sr-Latn-CS" sz="2400" dirty="0" smtClean="0"/>
              <a:t>0</a:t>
            </a:r>
            <a:r>
              <a:rPr lang="sr-Latn-CS" sz="2400" dirty="0" smtClean="0">
                <a:sym typeface="Symbol"/>
              </a:rPr>
              <a:t>1; 10.5; 20</a:t>
            </a:r>
          </a:p>
          <a:p>
            <a:r>
              <a:rPr lang="sr-Latn-CS" sz="2400" dirty="0" smtClean="0">
                <a:sym typeface="Symbol"/>
              </a:rPr>
              <a:t>Attorney: None 1, ostali 0</a:t>
            </a:r>
          </a:p>
          <a:p>
            <a:r>
              <a:rPr lang="sr-Latn-CS" sz="2400" dirty="0" smtClean="0">
                <a:sym typeface="Symbol"/>
              </a:rPr>
              <a:t>Outcome: OK 0; Fraudulent 1</a:t>
            </a:r>
            <a:endParaRPr lang="sr-Latn-CS" sz="2400" dirty="0" smtClean="0"/>
          </a:p>
          <a:p>
            <a:endParaRPr lang="sr-Latn-CS" dirty="0"/>
          </a:p>
          <a:p>
            <a:endParaRPr lang="sr-Latn-CS" dirty="0" smtClean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4038600" y="1066800"/>
          <a:ext cx="4114800" cy="2225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</a:tblGrid>
              <a:tr h="370840">
                <a:tc>
                  <a:txBody>
                    <a:bodyPr/>
                    <a:lstStyle/>
                    <a:p>
                      <a:r>
                        <a:rPr lang="sr-Latn-CS" dirty="0" smtClean="0"/>
                        <a:t>Stara vr.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Latn-CS" dirty="0" smtClean="0"/>
                        <a:t>Nova vr.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&lt;</a:t>
                      </a:r>
                      <a:r>
                        <a:rPr lang="sr-Latn-CS" dirty="0" smtClean="0"/>
                        <a:t> 20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Latn-C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sr-Latn-CS" dirty="0" smtClean="0"/>
                        <a:t>20 - 40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Latn-CS" dirty="0" smtClean="0"/>
                        <a:t>(godine -20)/20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sr-Latn-CS" dirty="0" smtClean="0"/>
                        <a:t>40 - 60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Latn-CS" dirty="0" smtClean="0"/>
                        <a:t>1.0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sr-Latn-CS" dirty="0" smtClean="0"/>
                        <a:t>60 - 70</a:t>
                      </a:r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sr-Latn-CS" dirty="0" smtClean="0"/>
                        <a:t>(70 - godine)/10</a:t>
                      </a:r>
                      <a:endParaRPr lang="en-US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sr-Latn-CS" dirty="0" smtClean="0"/>
                        <a:t>70 -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sr-Latn-CS" dirty="0" smtClean="0"/>
                        <a:t>0.0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cxnSp>
        <p:nvCxnSpPr>
          <p:cNvPr id="6" name="Straight Arrow Connector 5"/>
          <p:cNvCxnSpPr/>
          <p:nvPr/>
        </p:nvCxnSpPr>
        <p:spPr>
          <a:xfrm>
            <a:off x="914400" y="2438400"/>
            <a:ext cx="25908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838200" y="2514600"/>
            <a:ext cx="312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/>
              <a:t>0     20     40     60   70 godine</a:t>
            </a:r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990600" y="2438400"/>
            <a:ext cx="457200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>
            <a:off x="2590800" y="2438400"/>
            <a:ext cx="914400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1905000" y="1828800"/>
            <a:ext cx="457200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flipV="1">
            <a:off x="1447800" y="1828800"/>
            <a:ext cx="457200" cy="60960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2362200" y="1828800"/>
            <a:ext cx="228600" cy="60960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 flipV="1">
            <a:off x="990600" y="1447800"/>
            <a:ext cx="0" cy="1066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762000" y="167640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r-Latn-CS" dirty="0" smtClean="0"/>
              <a:t>1</a:t>
            </a:r>
            <a:endParaRPr lang="en-US" dirty="0"/>
          </a:p>
        </p:txBody>
      </p:sp>
      <p:cxnSp>
        <p:nvCxnSpPr>
          <p:cNvPr id="24" name="Straight Connector 23"/>
          <p:cNvCxnSpPr/>
          <p:nvPr/>
        </p:nvCxnSpPr>
        <p:spPr>
          <a:xfrm>
            <a:off x="1041399" y="1811868"/>
            <a:ext cx="1600200" cy="0"/>
          </a:xfrm>
          <a:prstGeom prst="line">
            <a:avLst/>
          </a:prstGeom>
          <a:ln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 flipV="1">
            <a:off x="1873956" y="1752600"/>
            <a:ext cx="0" cy="685800"/>
          </a:xfrm>
          <a:prstGeom prst="line">
            <a:avLst/>
          </a:prstGeom>
          <a:ln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 flipV="1">
            <a:off x="2342448" y="1780821"/>
            <a:ext cx="0" cy="685800"/>
          </a:xfrm>
          <a:prstGeom prst="line">
            <a:avLst/>
          </a:prstGeom>
          <a:ln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/>
          <p:nvPr/>
        </p:nvCxnSpPr>
        <p:spPr>
          <a:xfrm>
            <a:off x="5718114" y="4768334"/>
            <a:ext cx="28956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/>
          <p:cNvSpPr txBox="1"/>
          <p:nvPr/>
        </p:nvSpPr>
        <p:spPr>
          <a:xfrm>
            <a:off x="5641914" y="4844534"/>
            <a:ext cx="3124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/>
              <a:t>0     1000 2000  .....        5000   $</a:t>
            </a:r>
            <a:endParaRPr lang="en-US" dirty="0"/>
          </a:p>
        </p:txBody>
      </p:sp>
      <p:cxnSp>
        <p:nvCxnSpPr>
          <p:cNvPr id="35" name="Straight Connector 34"/>
          <p:cNvCxnSpPr>
            <a:stCxn id="37" idx="3"/>
          </p:cNvCxnSpPr>
          <p:nvPr/>
        </p:nvCxnSpPr>
        <p:spPr>
          <a:xfrm>
            <a:off x="5791200" y="3962400"/>
            <a:ext cx="2212914" cy="805934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/>
          <p:nvPr/>
        </p:nvCxnSpPr>
        <p:spPr>
          <a:xfrm flipV="1">
            <a:off x="5794314" y="3777734"/>
            <a:ext cx="0" cy="1066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/>
          <p:cNvSpPr txBox="1"/>
          <p:nvPr/>
        </p:nvSpPr>
        <p:spPr>
          <a:xfrm>
            <a:off x="5489514" y="3777734"/>
            <a:ext cx="30168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/>
              <a:t>1</a:t>
            </a:r>
            <a:endParaRPr lang="en-US" dirty="0"/>
          </a:p>
        </p:txBody>
      </p:sp>
      <p:cxnSp>
        <p:nvCxnSpPr>
          <p:cNvPr id="38" name="Straight Connector 37"/>
          <p:cNvCxnSpPr/>
          <p:nvPr/>
        </p:nvCxnSpPr>
        <p:spPr>
          <a:xfrm>
            <a:off x="5794314" y="3930134"/>
            <a:ext cx="1600200" cy="0"/>
          </a:xfrm>
          <a:prstGeom prst="line">
            <a:avLst/>
          </a:prstGeom>
          <a:ln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/>
          <p:cNvCxnSpPr/>
          <p:nvPr/>
        </p:nvCxnSpPr>
        <p:spPr>
          <a:xfrm>
            <a:off x="8004114" y="4768334"/>
            <a:ext cx="381000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458200" cy="1143000"/>
          </a:xfrm>
        </p:spPr>
        <p:txBody>
          <a:bodyPr>
            <a:noAutofit/>
          </a:bodyPr>
          <a:lstStyle/>
          <a:p>
            <a:pPr marL="1490663" indent="-1490663" algn="l"/>
            <a:r>
              <a:rPr lang="sr-Latn-CS" sz="2800" dirty="0" smtClean="0"/>
              <a:t>Primer za k-means algoritam: </a:t>
            </a:r>
            <a:r>
              <a:rPr lang="sr-Latn-CS" sz="2800" dirty="0" smtClean="0">
                <a:solidFill>
                  <a:srgbClr val="FF0000"/>
                </a:solidFill>
              </a:rPr>
              <a:t>Insurance Fraud Detection </a:t>
            </a:r>
            <a:br>
              <a:rPr lang="sr-Latn-CS" sz="2800" dirty="0" smtClean="0">
                <a:solidFill>
                  <a:srgbClr val="FF0000"/>
                </a:solidFill>
              </a:rPr>
            </a:br>
            <a:r>
              <a:rPr lang="sr-Latn-CS" sz="2800" dirty="0" smtClean="0"/>
              <a:t>Olson, D., Shi, Y. (2007), Introduction to Business Data Mining, McGraw-Hill</a:t>
            </a:r>
            <a:endParaRPr lang="en-US" sz="2800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152398" y="1600200"/>
          <a:ext cx="8839204" cy="4419600"/>
        </p:xfrm>
        <a:graphic>
          <a:graphicData uri="http://schemas.openxmlformats.org/drawingml/2006/table">
            <a:tbl>
              <a:tblPr/>
              <a:tblGrid>
                <a:gridCol w="1068720"/>
                <a:gridCol w="1068720"/>
                <a:gridCol w="1068720"/>
                <a:gridCol w="1068720"/>
                <a:gridCol w="1068720"/>
                <a:gridCol w="1068720"/>
                <a:gridCol w="1068720"/>
                <a:gridCol w="1358164"/>
              </a:tblGrid>
              <a:tr h="7366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Case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Claimant Age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Gender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Claim Amount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Tickets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Prior Claims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Attorney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Outcome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0.05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0.24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0.88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0.16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0.46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0.74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0.48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sr-Latn-CS" dirty="0" smtClean="0"/>
              <a:t>Algoritam k-centara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534400" cy="4906963"/>
          </a:xfrm>
        </p:spPr>
        <p:txBody>
          <a:bodyPr>
            <a:normAutofit/>
          </a:bodyPr>
          <a:lstStyle/>
          <a:p>
            <a:pPr marL="338138" indent="-338138">
              <a:spcBef>
                <a:spcPts val="0"/>
              </a:spcBef>
              <a:buFont typeface="+mj-lt"/>
              <a:buAutoNum type="arabicPeriod"/>
            </a:pPr>
            <a:r>
              <a:rPr lang="sr-Latn-CS" sz="2800" dirty="0" smtClean="0"/>
              <a:t>korak: Odabiramo broj klastera: 2 </a:t>
            </a:r>
            <a:r>
              <a:rPr lang="sr-Latn-CS" sz="2400" dirty="0" smtClean="0"/>
              <a:t>(za potrebe primera)</a:t>
            </a:r>
          </a:p>
          <a:p>
            <a:pPr marL="338138" indent="-338138">
              <a:spcBef>
                <a:spcPts val="0"/>
              </a:spcBef>
              <a:buFont typeface="+mj-lt"/>
              <a:buAutoNum type="arabicPeriod"/>
            </a:pPr>
            <a:r>
              <a:rPr lang="sr-Latn-CS" sz="2800" dirty="0" smtClean="0"/>
              <a:t>korak: Odabiramo </a:t>
            </a:r>
            <a:r>
              <a:rPr lang="sr-Latn-CS" sz="2800" dirty="0"/>
              <a:t>inicijalne centre: C1 i </a:t>
            </a:r>
            <a:r>
              <a:rPr lang="sr-Latn-CS" sz="2800" dirty="0" smtClean="0"/>
              <a:t>C3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46757" y="2370669"/>
          <a:ext cx="8839204" cy="4419600"/>
        </p:xfrm>
        <a:graphic>
          <a:graphicData uri="http://schemas.openxmlformats.org/drawingml/2006/table">
            <a:tbl>
              <a:tblPr/>
              <a:tblGrid>
                <a:gridCol w="1068720"/>
                <a:gridCol w="1068720"/>
                <a:gridCol w="1068720"/>
                <a:gridCol w="1068720"/>
                <a:gridCol w="1068720"/>
                <a:gridCol w="1068720"/>
                <a:gridCol w="1068720"/>
                <a:gridCol w="1358164"/>
              </a:tblGrid>
              <a:tr h="7366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smtClean="0">
                          <a:solidFill>
                            <a:srgbClr val="000000"/>
                          </a:solidFill>
                          <a:latin typeface="Calibri"/>
                        </a:rPr>
                        <a:t>Case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Claimant Age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Gender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Claim Amount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Tickets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Prior Claims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Attorney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Outcome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0.05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0.24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0.88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0.16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0.46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0.74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0.48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304800" y="3863625"/>
            <a:ext cx="8382000" cy="381000"/>
          </a:xfrm>
          <a:prstGeom prst="rect">
            <a:avLst/>
          </a:prstGeom>
          <a:solidFill>
            <a:schemeClr val="accent1">
              <a:alpha val="42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96334" y="3132669"/>
            <a:ext cx="8390466" cy="381000"/>
          </a:xfrm>
          <a:prstGeom prst="rect">
            <a:avLst/>
          </a:prstGeom>
          <a:solidFill>
            <a:srgbClr val="7030A0">
              <a:alpha val="33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sr-Latn-CS" dirty="0" smtClean="0"/>
              <a:t>Algoritam k-centara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990600"/>
            <a:ext cx="9144000" cy="5135563"/>
          </a:xfrm>
        </p:spPr>
        <p:txBody>
          <a:bodyPr/>
          <a:lstStyle/>
          <a:p>
            <a:pPr marL="514350" indent="-231775">
              <a:spcBef>
                <a:spcPts val="0"/>
              </a:spcBef>
              <a:buNone/>
            </a:pPr>
            <a:r>
              <a:rPr lang="sr-Latn-CS" sz="2800" dirty="0" smtClean="0"/>
              <a:t>3. korak: Primere za obučavanje pridružujemo klasterima</a:t>
            </a:r>
          </a:p>
          <a:p>
            <a:pPr lvl="1">
              <a:spcBef>
                <a:spcPts val="0"/>
              </a:spcBef>
            </a:pPr>
            <a:r>
              <a:rPr lang="sr-Latn-CS" sz="2400" dirty="0" smtClean="0">
                <a:solidFill>
                  <a:srgbClr val="FF0000"/>
                </a:solidFill>
              </a:rPr>
              <a:t>Euklidska distanca: </a:t>
            </a:r>
          </a:p>
          <a:p>
            <a:pPr lvl="1" indent="-279400">
              <a:spcBef>
                <a:spcPts val="0"/>
              </a:spcBef>
              <a:buNone/>
            </a:pPr>
            <a:r>
              <a:rPr lang="sr-Latn-CS" sz="2000" dirty="0" smtClean="0"/>
              <a:t>D1: (0.9-1)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+ (1-1)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+(0.64-0.6)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+(1-1)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 + (1-0.5)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 + (1-0)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 + (0-0)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 =1.2616</a:t>
            </a:r>
          </a:p>
          <a:p>
            <a:pPr lvl="1" indent="-279400">
              <a:spcBef>
                <a:spcPts val="0"/>
              </a:spcBef>
              <a:buNone/>
            </a:pPr>
            <a:r>
              <a:rPr lang="sr-Latn-CS" sz="2000" dirty="0" smtClean="0"/>
              <a:t>D2: (0.9-0.05)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+ (1-0)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+(0.64-0)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+(1-0.6)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 + (1-0)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 + (1-0)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 + (0-1)</a:t>
            </a:r>
            <a:r>
              <a:rPr lang="sr-Latn-CS" sz="2000" baseline="30000" dirty="0" smtClean="0"/>
              <a:t>2</a:t>
            </a:r>
            <a:r>
              <a:rPr lang="sr-Latn-CS" sz="2000" dirty="0" smtClean="0"/>
              <a:t> =4.2921</a:t>
            </a:r>
            <a:endParaRPr lang="sr-Latn-CS" sz="2400" dirty="0" smtClean="0"/>
          </a:p>
          <a:p>
            <a:pPr lvl="1" indent="-742950">
              <a:spcBef>
                <a:spcPts val="0"/>
              </a:spcBef>
              <a:buNone/>
            </a:pPr>
            <a:endParaRPr lang="en-US" sz="2400" dirty="0">
              <a:solidFill>
                <a:srgbClr val="FF0000"/>
              </a:solidFill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04796" y="2438400"/>
          <a:ext cx="8839204" cy="4419600"/>
        </p:xfrm>
        <a:graphic>
          <a:graphicData uri="http://schemas.openxmlformats.org/drawingml/2006/table">
            <a:tbl>
              <a:tblPr/>
              <a:tblGrid>
                <a:gridCol w="1068720"/>
                <a:gridCol w="1068720"/>
                <a:gridCol w="1068720"/>
                <a:gridCol w="1068720"/>
                <a:gridCol w="1068720"/>
                <a:gridCol w="1068720"/>
                <a:gridCol w="1068720"/>
                <a:gridCol w="1358164"/>
              </a:tblGrid>
              <a:tr h="7366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Case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Claimant Age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Gender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Claim Amount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Tickets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Prior Claims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Attorney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Outcome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0.05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0.24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0.88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0.16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0.46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0.74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0.48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304800" y="3942648"/>
            <a:ext cx="8382000" cy="381000"/>
          </a:xfrm>
          <a:prstGeom prst="rect">
            <a:avLst/>
          </a:prstGeom>
          <a:solidFill>
            <a:schemeClr val="accent1">
              <a:alpha val="42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96334" y="3211692"/>
            <a:ext cx="8390466" cy="381000"/>
          </a:xfrm>
          <a:prstGeom prst="rect">
            <a:avLst/>
          </a:prstGeom>
          <a:solidFill>
            <a:srgbClr val="7030A0">
              <a:alpha val="33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1583268" y="3254025"/>
            <a:ext cx="533400" cy="6858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2650068" y="3254025"/>
            <a:ext cx="533400" cy="6858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3716868" y="3254025"/>
            <a:ext cx="533400" cy="6858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4783668" y="3254025"/>
            <a:ext cx="533400" cy="6858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5850468" y="3254025"/>
            <a:ext cx="533400" cy="6858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6917268" y="3254025"/>
            <a:ext cx="533400" cy="6858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/>
          <p:cNvSpPr/>
          <p:nvPr/>
        </p:nvSpPr>
        <p:spPr>
          <a:xfrm>
            <a:off x="8136468" y="3254025"/>
            <a:ext cx="533400" cy="6858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sr-Latn-CS" dirty="0" smtClean="0"/>
              <a:t>Algoritam k-centara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5486400"/>
            <a:ext cx="9144000" cy="1371600"/>
          </a:xfrm>
        </p:spPr>
        <p:txBody>
          <a:bodyPr>
            <a:normAutofit fontScale="77500" lnSpcReduction="20000"/>
          </a:bodyPr>
          <a:lstStyle/>
          <a:p>
            <a:pPr indent="-230188">
              <a:spcBef>
                <a:spcPts val="600"/>
              </a:spcBef>
              <a:buNone/>
            </a:pPr>
            <a:r>
              <a:rPr lang="sr-Latn-CS" sz="2800" dirty="0" smtClean="0">
                <a:solidFill>
                  <a:srgbClr val="FF0000"/>
                </a:solidFill>
              </a:rPr>
              <a:t>4. Izračunavamo nove vrednosti centara na osnovu pridruženih entiteta:</a:t>
            </a:r>
          </a:p>
          <a:p>
            <a:pPr indent="-60325">
              <a:spcBef>
                <a:spcPts val="600"/>
              </a:spcBef>
              <a:buNone/>
            </a:pPr>
            <a:r>
              <a:rPr lang="sr-Latn-CS" sz="2400" dirty="0" smtClean="0"/>
              <a:t>C1, C2, C6, C7, C10:  Age=(1+0.9+1+0.9+0.3)/5=0.82</a:t>
            </a:r>
          </a:p>
          <a:p>
            <a:pPr indent="-60325">
              <a:spcBef>
                <a:spcPts val="600"/>
              </a:spcBef>
              <a:buNone/>
            </a:pPr>
            <a:r>
              <a:rPr lang="sr-Latn-CS" sz="2400" dirty="0" smtClean="0"/>
              <a:t>C3, C4, C5, C8, C9:    Age=(0.05+0.8+0+0.65+0)/5=0.3   </a:t>
            </a:r>
          </a:p>
          <a:p>
            <a:pPr indent="-60325">
              <a:spcBef>
                <a:spcPts val="600"/>
              </a:spcBef>
              <a:buNone/>
            </a:pPr>
            <a:r>
              <a:rPr lang="sr-Latn-CS" sz="2400" dirty="0" smtClean="0"/>
              <a:t>						... po analogiji za ostale atribute.</a:t>
            </a:r>
          </a:p>
          <a:p>
            <a:pPr indent="-60325">
              <a:spcBef>
                <a:spcPts val="600"/>
              </a:spcBef>
              <a:buNone/>
            </a:pPr>
            <a:endParaRPr lang="sr-Latn-CS" sz="2800" dirty="0" smtClean="0"/>
          </a:p>
          <a:p>
            <a:pPr indent="-60325">
              <a:spcBef>
                <a:spcPts val="600"/>
              </a:spcBef>
              <a:buNone/>
            </a:pPr>
            <a:endParaRPr lang="en-US" sz="2000" dirty="0">
              <a:solidFill>
                <a:srgbClr val="FF0000"/>
              </a:solidFill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04796" y="914400"/>
          <a:ext cx="8839204" cy="4419600"/>
        </p:xfrm>
        <a:graphic>
          <a:graphicData uri="http://schemas.openxmlformats.org/drawingml/2006/table">
            <a:tbl>
              <a:tblPr/>
              <a:tblGrid>
                <a:gridCol w="1068720"/>
                <a:gridCol w="1068720"/>
                <a:gridCol w="1068720"/>
                <a:gridCol w="1068720"/>
                <a:gridCol w="1068720"/>
                <a:gridCol w="1068720"/>
                <a:gridCol w="1068720"/>
                <a:gridCol w="1358164"/>
              </a:tblGrid>
              <a:tr h="7366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Case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Claimant Age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Gender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Claim Amount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Tickets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Prior Claims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Attorney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Outcome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0.05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0.24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0.88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0.16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0.46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9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0.74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3683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0.3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0.48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sr-Latn-CS" sz="20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  <a:endParaRPr lang="en-US" sz="2000" b="0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457200" y="2438400"/>
            <a:ext cx="8382000" cy="381000"/>
          </a:xfrm>
          <a:prstGeom prst="rect">
            <a:avLst/>
          </a:prstGeom>
          <a:solidFill>
            <a:schemeClr val="accent1">
              <a:alpha val="42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457200" y="2057400"/>
            <a:ext cx="8390466" cy="381000"/>
          </a:xfrm>
          <a:prstGeom prst="rect">
            <a:avLst/>
          </a:prstGeom>
          <a:solidFill>
            <a:srgbClr val="7030A0">
              <a:alpha val="33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457200" y="1676400"/>
            <a:ext cx="8390466" cy="381000"/>
          </a:xfrm>
          <a:prstGeom prst="rect">
            <a:avLst/>
          </a:prstGeom>
          <a:solidFill>
            <a:srgbClr val="7030A0">
              <a:alpha val="33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457200" y="3581400"/>
            <a:ext cx="8390466" cy="304800"/>
          </a:xfrm>
          <a:prstGeom prst="rect">
            <a:avLst/>
          </a:prstGeom>
          <a:solidFill>
            <a:srgbClr val="7030A0">
              <a:alpha val="33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457200" y="3886200"/>
            <a:ext cx="8390466" cy="381000"/>
          </a:xfrm>
          <a:prstGeom prst="rect">
            <a:avLst/>
          </a:prstGeom>
          <a:solidFill>
            <a:srgbClr val="7030A0">
              <a:alpha val="33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457200" y="5029200"/>
            <a:ext cx="8390466" cy="381000"/>
          </a:xfrm>
          <a:prstGeom prst="rect">
            <a:avLst/>
          </a:prstGeom>
          <a:solidFill>
            <a:srgbClr val="7030A0">
              <a:alpha val="33000"/>
            </a:srgb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457200" y="2819400"/>
            <a:ext cx="8382000" cy="381000"/>
          </a:xfrm>
          <a:prstGeom prst="rect">
            <a:avLst/>
          </a:prstGeom>
          <a:solidFill>
            <a:schemeClr val="accent1">
              <a:alpha val="42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457200" y="3200400"/>
            <a:ext cx="8382000" cy="381000"/>
          </a:xfrm>
          <a:prstGeom prst="rect">
            <a:avLst/>
          </a:prstGeom>
          <a:solidFill>
            <a:schemeClr val="accent1">
              <a:alpha val="42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457200" y="4267200"/>
            <a:ext cx="8382000" cy="381000"/>
          </a:xfrm>
          <a:prstGeom prst="rect">
            <a:avLst/>
          </a:prstGeom>
          <a:solidFill>
            <a:schemeClr val="accent1">
              <a:alpha val="42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457200" y="4648200"/>
            <a:ext cx="8382000" cy="381000"/>
          </a:xfrm>
          <a:prstGeom prst="rect">
            <a:avLst/>
          </a:prstGeom>
          <a:solidFill>
            <a:schemeClr val="accent1">
              <a:alpha val="42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spcBef>
                <a:spcPts val="0"/>
              </a:spcBef>
              <a:buNone/>
            </a:pPr>
            <a:r>
              <a:rPr lang="sr-Latn-CS" sz="2400" dirty="0" smtClean="0"/>
              <a:t>5. korak: Iterativno ponavljamo korake 3-5, sve dok se ne ponovi pridruživanje iz prethodnog koraka (centri klastera ostaju nepromenjeni u narednoj iteraciji).</a:t>
            </a:r>
          </a:p>
          <a:p>
            <a:pPr>
              <a:spcBef>
                <a:spcPts val="0"/>
              </a:spcBef>
              <a:buNone/>
            </a:pPr>
            <a:endParaRPr lang="sr-Latn-CS" sz="1800" dirty="0" smtClean="0"/>
          </a:p>
          <a:p>
            <a:pPr>
              <a:spcBef>
                <a:spcPts val="0"/>
              </a:spcBef>
            </a:pPr>
            <a:r>
              <a:rPr lang="sr-Latn-CS" sz="2400" dirty="0" smtClean="0"/>
              <a:t>Prednost algoritma: razumljivost/jednostavnost</a:t>
            </a:r>
          </a:p>
          <a:p>
            <a:pPr>
              <a:spcBef>
                <a:spcPts val="0"/>
              </a:spcBef>
            </a:pPr>
            <a:r>
              <a:rPr lang="sr-Latn-CS" sz="2400" dirty="0" smtClean="0"/>
              <a:t>D</a:t>
            </a:r>
            <a:r>
              <a:rPr lang="sr-Latn-CS" sz="2400" dirty="0" smtClean="0"/>
              <a:t>eskriptivna</a:t>
            </a:r>
            <a:r>
              <a:rPr lang="sr-Latn-CS" sz="2400" dirty="0" smtClean="0"/>
              <a:t>, a ne prediktivna analiza - finalni klasteri ne moraju odgovarati ni jednom izlazu!</a:t>
            </a:r>
          </a:p>
          <a:p>
            <a:endParaRPr lang="sr-Latn-CS" sz="2400" dirty="0" smtClean="0"/>
          </a:p>
          <a:p>
            <a:endParaRPr lang="sr-Latn-CS" dirty="0" smtClean="0"/>
          </a:p>
          <a:p>
            <a:pPr>
              <a:buNone/>
            </a:pPr>
            <a:endParaRPr lang="en-US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57200" y="0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sr-Latn-CS" sz="4400" b="0" i="0" u="none" strike="noStrike" kern="1200" cap="none" spc="0" normalizeH="0" baseline="0" noProof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Algoritam k-centara</a:t>
            </a:r>
            <a:endParaRPr kumimoji="0" lang="en-US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533400" y="4495800"/>
          <a:ext cx="8305802" cy="1409700"/>
        </p:xfrm>
        <a:graphic>
          <a:graphicData uri="http://schemas.openxmlformats.org/drawingml/2006/table">
            <a:tbl>
              <a:tblPr/>
              <a:tblGrid>
                <a:gridCol w="1004228"/>
                <a:gridCol w="1004228"/>
                <a:gridCol w="1004228"/>
                <a:gridCol w="1004228"/>
                <a:gridCol w="1004228"/>
                <a:gridCol w="1004228"/>
                <a:gridCol w="1004228"/>
                <a:gridCol w="1276206"/>
              </a:tblGrid>
              <a:tr h="533400">
                <a:tc>
                  <a:txBody>
                    <a:bodyPr/>
                    <a:lstStyle/>
                    <a:p>
                      <a:pPr algn="l" fontAlgn="b"/>
                      <a:endParaRPr lang="en-US" sz="1100" b="0" i="0" u="none" strike="noStrike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Claimant 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Gender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Claim Amount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Tickets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Prior Claims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Attorney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Outcome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8150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1" i="0" u="none" strike="noStrike" dirty="0" err="1">
                          <a:solidFill>
                            <a:srgbClr val="000000"/>
                          </a:solidFill>
                          <a:latin typeface="Calibri"/>
                        </a:rPr>
                        <a:t>Klaster</a:t>
                      </a:r>
                      <a:r>
                        <a:rPr lang="en-US" sz="18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1: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0.82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0.468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0.72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38150">
                <a:tc>
                  <a:txBody>
                    <a:bodyPr/>
                    <a:lstStyle/>
                    <a:p>
                      <a:pPr algn="l" fontAlgn="b"/>
                      <a:r>
                        <a:rPr lang="en-US" sz="1800" b="1" i="0" u="none" strike="noStrike" dirty="0" err="1">
                          <a:solidFill>
                            <a:srgbClr val="000000"/>
                          </a:solidFill>
                          <a:latin typeface="Calibri"/>
                        </a:rPr>
                        <a:t>Klaster</a:t>
                      </a:r>
                      <a:r>
                        <a:rPr lang="en-US" sz="18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2: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0.472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0.72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6" name="Oval 5"/>
          <p:cNvSpPr/>
          <p:nvPr/>
        </p:nvSpPr>
        <p:spPr>
          <a:xfrm>
            <a:off x="7696200" y="4876800"/>
            <a:ext cx="914400" cy="1219200"/>
          </a:xfrm>
          <a:prstGeom prst="ellipse">
            <a:avLst/>
          </a:prstGeom>
          <a:solidFill>
            <a:schemeClr val="accent1">
              <a:alpha val="1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3352800" y="3657600"/>
            <a:ext cx="2057400" cy="685800"/>
          </a:xfrm>
          <a:prstGeom prst="ellipse">
            <a:avLst/>
          </a:prstGeom>
          <a:solidFill>
            <a:schemeClr val="accent1">
              <a:alpha val="1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023533" y="5511801"/>
            <a:ext cx="2209800" cy="1295400"/>
          </a:xfrm>
          <a:ln>
            <a:solidFill>
              <a:schemeClr val="accent1">
                <a:shade val="50000"/>
              </a:schemeClr>
            </a:solidFill>
          </a:ln>
        </p:spPr>
        <p:txBody>
          <a:bodyPr>
            <a:normAutofit fontScale="25000" lnSpcReduction="20000"/>
          </a:bodyPr>
          <a:lstStyle/>
          <a:p>
            <a:pPr marL="4763" indent="-4763">
              <a:lnSpc>
                <a:spcPct val="120000"/>
              </a:lnSpc>
              <a:spcBef>
                <a:spcPts val="0"/>
              </a:spcBef>
              <a:buNone/>
            </a:pPr>
            <a:r>
              <a:rPr lang="sr-Latn-CS" sz="8000" dirty="0" smtClean="0">
                <a:solidFill>
                  <a:srgbClr val="FF0000"/>
                </a:solidFill>
              </a:rPr>
              <a:t>Pol </a:t>
            </a:r>
            <a:r>
              <a:rPr lang="sr-Latn-CS" sz="8000" dirty="0">
                <a:solidFill>
                  <a:srgbClr val="FF0000"/>
                </a:solidFill>
              </a:rPr>
              <a:t>je značajan</a:t>
            </a:r>
            <a:r>
              <a:rPr lang="sr-Latn-CS" sz="8000" dirty="0" smtClean="0">
                <a:solidFill>
                  <a:srgbClr val="FF0000"/>
                </a:solidFill>
              </a:rPr>
              <a:t>:  </a:t>
            </a:r>
            <a:r>
              <a:rPr lang="sr-Latn-CS" sz="8000" dirty="0" smtClean="0"/>
              <a:t>K1 je čisto muški, a većinu u K2 čine žene.</a:t>
            </a:r>
            <a:endParaRPr lang="en-US" sz="8000" dirty="0"/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57200" y="228600"/>
            <a:ext cx="8229600" cy="12954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algn="ctr">
              <a:spcBef>
                <a:spcPct val="0"/>
              </a:spcBef>
            </a:pPr>
            <a:r>
              <a:rPr kumimoji="0" lang="sr-Latn-C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Algoritam k-centara</a:t>
            </a:r>
          </a:p>
          <a:p>
            <a:pPr algn="ctr">
              <a:spcBef>
                <a:spcPct val="0"/>
              </a:spcBef>
            </a:pPr>
            <a:r>
              <a:rPr lang="sr-Latn-CS" sz="3500" dirty="0" smtClean="0"/>
              <a:t>Šta smo naučili kroz deskripciju?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4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533400" y="1219200"/>
          <a:ext cx="8305796" cy="4061464"/>
        </p:xfrm>
        <a:graphic>
          <a:graphicData uri="http://schemas.openxmlformats.org/drawingml/2006/table">
            <a:tbl>
              <a:tblPr/>
              <a:tblGrid>
                <a:gridCol w="1004227"/>
                <a:gridCol w="1004227"/>
                <a:gridCol w="1004227"/>
                <a:gridCol w="1004227"/>
                <a:gridCol w="1004227"/>
                <a:gridCol w="1004227"/>
                <a:gridCol w="1004227"/>
                <a:gridCol w="1276207"/>
              </a:tblGrid>
              <a:tr h="251012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 err="1">
                          <a:solidFill>
                            <a:srgbClr val="000000"/>
                          </a:solidFill>
                          <a:latin typeface="Calibri"/>
                        </a:rPr>
                        <a:t>Klaster</a:t>
                      </a:r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1: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0.82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0.468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0.72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02023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Case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Claimant 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Gender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Claim Amount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Tickets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Prior Claims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Attorney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Outcome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101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  <a:alpha val="28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101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  <a:alpha val="28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101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  <a:alpha val="28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0.16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101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  <a:alpha val="28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0.46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101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  <a:alpha val="28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0.48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1012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Klaster 2: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0.472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0.72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02023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Case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Claimant Age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Gender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Claim Amount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Tickets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Prior Claims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Attorney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Outcome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0403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0.05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884E1">
                        <a:alpha val="17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101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884E1">
                        <a:alpha val="17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0.24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101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884E1">
                        <a:alpha val="17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0.88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1012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0.65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884E1">
                        <a:alpha val="17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43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884E1">
                        <a:alpha val="17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0.74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59265" y="5511983"/>
            <a:ext cx="1905000" cy="1323439"/>
          </a:xfrm>
          <a:prstGeom prst="rect">
            <a:avLst/>
          </a:prstGeom>
          <a:noFill/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sr-Latn-CS" sz="2000" dirty="0" smtClean="0">
                <a:solidFill>
                  <a:srgbClr val="0070C0"/>
                </a:solidFill>
              </a:rPr>
              <a:t>Godine čine malu razliku</a:t>
            </a:r>
            <a:r>
              <a:rPr lang="sr-Latn-CS" sz="2000" dirty="0" smtClean="0"/>
              <a:t>: u K1 su nešto stariji nego u K2.</a:t>
            </a:r>
            <a:endParaRPr lang="en-US" dirty="0"/>
          </a:p>
        </p:txBody>
      </p:sp>
      <p:sp>
        <p:nvSpPr>
          <p:cNvPr id="8" name="Right Arrow 7"/>
          <p:cNvSpPr/>
          <p:nvPr/>
        </p:nvSpPr>
        <p:spPr>
          <a:xfrm rot="16200000">
            <a:off x="1676400" y="5334000"/>
            <a:ext cx="381000" cy="2286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ight Arrow 8"/>
          <p:cNvSpPr/>
          <p:nvPr/>
        </p:nvSpPr>
        <p:spPr>
          <a:xfrm rot="16200000">
            <a:off x="2819400" y="5334000"/>
            <a:ext cx="381000" cy="228600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Content Placeholder 2"/>
          <p:cNvSpPr txBox="1">
            <a:spLocks/>
          </p:cNvSpPr>
          <p:nvPr/>
        </p:nvSpPr>
        <p:spPr>
          <a:xfrm>
            <a:off x="4270020" y="5540022"/>
            <a:ext cx="1752600" cy="1295400"/>
          </a:xfrm>
          <a:prstGeom prst="rect">
            <a:avLst/>
          </a:prstGeom>
          <a:ln>
            <a:solidFill>
              <a:schemeClr val="accent1">
                <a:shade val="50000"/>
              </a:schemeClr>
            </a:solidFill>
          </a:ln>
        </p:spPr>
        <p:txBody>
          <a:bodyPr vert="horz" lIns="91440" tIns="45720" rIns="91440" bIns="45720" rtlCol="0">
            <a:normAutofit fontScale="25000" lnSpcReduction="20000"/>
          </a:bodyPr>
          <a:lstStyle/>
          <a:p>
            <a:pPr marL="4763" marR="0" lvl="0" indent="-4763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sr-Latn-CS" sz="8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Iznos štete, br. kazni, sudija su</a:t>
            </a:r>
            <a:r>
              <a:rPr kumimoji="0" lang="sr-Latn-CS" sz="8000" b="0" i="0" u="none" strike="noStrike" kern="1200" cap="none" spc="0" normalizeH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beznačajni</a:t>
            </a:r>
            <a:r>
              <a:rPr kumimoji="0" lang="sr-Latn-CS" sz="8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</a:t>
            </a:r>
            <a:r>
              <a:rPr kumimoji="0" lang="sr-Latn-CS" sz="8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- isti za   K1 i K2.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3" name="Right Arrow 12"/>
          <p:cNvSpPr/>
          <p:nvPr/>
        </p:nvSpPr>
        <p:spPr>
          <a:xfrm rot="16200000">
            <a:off x="3543300" y="1790700"/>
            <a:ext cx="1066800" cy="381000"/>
          </a:xfrm>
          <a:prstGeom prst="rightArrow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ight Arrow 13"/>
          <p:cNvSpPr/>
          <p:nvPr/>
        </p:nvSpPr>
        <p:spPr>
          <a:xfrm rot="5400000">
            <a:off x="3543300" y="2552700"/>
            <a:ext cx="1066800" cy="381000"/>
          </a:xfrm>
          <a:prstGeom prst="rightArrow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ight Arrow 14"/>
          <p:cNvSpPr/>
          <p:nvPr/>
        </p:nvSpPr>
        <p:spPr>
          <a:xfrm rot="16200000">
            <a:off x="4533900" y="1866900"/>
            <a:ext cx="1066800" cy="381000"/>
          </a:xfrm>
          <a:prstGeom prst="rightArrow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ight Arrow 15"/>
          <p:cNvSpPr/>
          <p:nvPr/>
        </p:nvSpPr>
        <p:spPr>
          <a:xfrm rot="5400000">
            <a:off x="4533900" y="2628900"/>
            <a:ext cx="1066800" cy="381000"/>
          </a:xfrm>
          <a:prstGeom prst="rightArrow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ight Arrow 16"/>
          <p:cNvSpPr/>
          <p:nvPr/>
        </p:nvSpPr>
        <p:spPr>
          <a:xfrm rot="16200000">
            <a:off x="6515100" y="1790700"/>
            <a:ext cx="1066800" cy="381000"/>
          </a:xfrm>
          <a:prstGeom prst="rightArrow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Right Arrow 17"/>
          <p:cNvSpPr/>
          <p:nvPr/>
        </p:nvSpPr>
        <p:spPr>
          <a:xfrm rot="5400000">
            <a:off x="6515100" y="2552700"/>
            <a:ext cx="1066800" cy="381000"/>
          </a:xfrm>
          <a:prstGeom prst="rightArrow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ight Arrow 18"/>
          <p:cNvSpPr/>
          <p:nvPr/>
        </p:nvSpPr>
        <p:spPr>
          <a:xfrm rot="16200000">
            <a:off x="5181600" y="5257800"/>
            <a:ext cx="381000" cy="228600"/>
          </a:xfrm>
          <a:prstGeom prst="rightArrow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ight Arrow 19"/>
          <p:cNvSpPr/>
          <p:nvPr/>
        </p:nvSpPr>
        <p:spPr>
          <a:xfrm rot="16200000">
            <a:off x="6248400" y="5257800"/>
            <a:ext cx="381000" cy="2286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6087531" y="5534561"/>
            <a:ext cx="1219200" cy="1323439"/>
          </a:xfrm>
          <a:prstGeom prst="rect">
            <a:avLst/>
          </a:prstGeom>
          <a:noFill/>
          <a:ln>
            <a:solidFill>
              <a:schemeClr val="accent1">
                <a:shade val="50000"/>
              </a:schemeClr>
            </a:solidFill>
          </a:ln>
        </p:spPr>
        <p:txBody>
          <a:bodyPr wrap="square" rtlCol="0">
            <a:spAutoFit/>
          </a:bodyPr>
          <a:lstStyle/>
          <a:p>
            <a:r>
              <a:rPr lang="sr-Latn-CS" sz="2000" dirty="0" smtClean="0">
                <a:solidFill>
                  <a:srgbClr val="0070C0"/>
                </a:solidFill>
              </a:rPr>
              <a:t>Prethodni zahtevi čine malu razliku.</a:t>
            </a:r>
            <a:endParaRPr lang="en-US" dirty="0"/>
          </a:p>
        </p:txBody>
      </p:sp>
      <p:sp>
        <p:nvSpPr>
          <p:cNvPr id="23" name="Content Placeholder 2"/>
          <p:cNvSpPr txBox="1">
            <a:spLocks/>
          </p:cNvSpPr>
          <p:nvPr/>
        </p:nvSpPr>
        <p:spPr>
          <a:xfrm>
            <a:off x="7349068" y="5540022"/>
            <a:ext cx="1676400" cy="1295400"/>
          </a:xfrm>
          <a:prstGeom prst="rect">
            <a:avLst/>
          </a:prstGeom>
          <a:ln>
            <a:solidFill>
              <a:schemeClr val="accent1">
                <a:shade val="50000"/>
              </a:schemeClr>
            </a:solidFill>
          </a:ln>
        </p:spPr>
        <p:txBody>
          <a:bodyPr vert="horz" lIns="91440" tIns="45720" rIns="91440" bIns="45720" rtlCol="0">
            <a:normAutofit fontScale="25000" lnSpcReduction="20000"/>
          </a:bodyPr>
          <a:lstStyle/>
          <a:p>
            <a:pPr marL="4763" marR="0" lvl="0" indent="-4763" algn="l" defTabSz="914400" rtl="0" eaLnBrk="1" fontAlgn="auto" latinLnBrk="0" hangingPunct="1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sr-Latn-CS" sz="8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K1</a:t>
            </a:r>
            <a:r>
              <a:rPr kumimoji="0" lang="sr-Latn-CS" sz="8000" b="0" i="0" u="none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ima manje FRAUD od K2, ali je PREMALI UZORAK!!!!</a:t>
            </a:r>
            <a:endParaRPr kumimoji="0" lang="en-US" sz="8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4" name="Right Arrow 23"/>
          <p:cNvSpPr/>
          <p:nvPr/>
        </p:nvSpPr>
        <p:spPr>
          <a:xfrm rot="16200000">
            <a:off x="8001000" y="5334000"/>
            <a:ext cx="381000" cy="228600"/>
          </a:xfrm>
          <a:prstGeom prst="rightArrow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</TotalTime>
  <Words>1199</Words>
  <Application>Microsoft Office PowerPoint</Application>
  <PresentationFormat>On-screen Show (4:3)</PresentationFormat>
  <Paragraphs>683</Paragraphs>
  <Slides>12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Demonstracija koncepata kroz jednostavne modele podataka</vt:lpstr>
      <vt:lpstr>Primer za k-means algoritam: Insurance Fraud Detection  Olson, D., Shi, Y. (2007), Introduction to Business Data Mining, McGraw-Hill</vt:lpstr>
      <vt:lpstr>NORMALIZACIJA podataka (SKALIRANJE na [0,1])</vt:lpstr>
      <vt:lpstr>Primer za k-means algoritam: Insurance Fraud Detection  Olson, D., Shi, Y. (2007), Introduction to Business Data Mining, McGraw-Hill</vt:lpstr>
      <vt:lpstr>Algoritam k-centara</vt:lpstr>
      <vt:lpstr>Algoritam k-centara</vt:lpstr>
      <vt:lpstr>Algoritam k-centara</vt:lpstr>
      <vt:lpstr>Slide 8</vt:lpstr>
      <vt:lpstr>Slide 9</vt:lpstr>
      <vt:lpstr>Nije zagarantovan rezultat - primer</vt:lpstr>
      <vt:lpstr>Nedostaci</vt:lpstr>
      <vt:lpstr>Kako odrediti optimalan broj klastera? </vt:lpstr>
    </vt:vector>
  </TitlesOfParts>
  <Company>ECCF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Demonstracija koncepata kroz jednostavne modele podataka</dc:title>
  <dc:creator>Zita Bosnjak</dc:creator>
  <cp:lastModifiedBy>Zita Bosnjak</cp:lastModifiedBy>
  <cp:revision>50</cp:revision>
  <dcterms:created xsi:type="dcterms:W3CDTF">2018-03-07T08:32:17Z</dcterms:created>
  <dcterms:modified xsi:type="dcterms:W3CDTF">2018-03-12T11:16:50Z</dcterms:modified>
</cp:coreProperties>
</file>

<file path=docProps/thumbnail.jpeg>
</file>