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8" r:id="rId1"/>
  </p:sldMasterIdLst>
  <p:notesMasterIdLst>
    <p:notesMasterId r:id="rId9"/>
  </p:notesMasterIdLst>
  <p:sldIdLst>
    <p:sldId id="256" r:id="rId2"/>
    <p:sldId id="261" r:id="rId3"/>
    <p:sldId id="284" r:id="rId4"/>
    <p:sldId id="285" r:id="rId5"/>
    <p:sldId id="286" r:id="rId6"/>
    <p:sldId id="287" r:id="rId7"/>
    <p:sldId id="288" r:id="rId8"/>
  </p:sldIdLst>
  <p:sldSz cx="9144000" cy="6858000" type="screen4x3"/>
  <p:notesSz cx="6858000" cy="9144000"/>
  <p:embeddedFontLst>
    <p:embeddedFont>
      <p:font typeface="Quicksand" charset="0"/>
      <p:regular r:id="rId10"/>
      <p:bold r:id="rId11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A1417D9D-E370-4332-81CE-D2530449D2BC}">
  <a:tblStyle styleId="{A1417D9D-E370-4332-81CE-D2530449D2BC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470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2.fntdata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font" Target="fonts/font1.fntdata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3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Shape 5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Shape 9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8" name="Shape 198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9" name="Shape 199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Shape 9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Shape 9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Shape 9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Shape 92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" type="title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hape 9"/>
          <p:cNvSpPr txBox="1">
            <a:spLocks noGrp="1"/>
          </p:cNvSpPr>
          <p:nvPr>
            <p:ph type="ctrTitle"/>
          </p:nvPr>
        </p:nvSpPr>
        <p:spPr>
          <a:xfrm>
            <a:off x="1319175" y="2876425"/>
            <a:ext cx="6680400" cy="15465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>
            <a:endParaRPr/>
          </a:p>
        </p:txBody>
      </p:sp>
      <p:cxnSp>
        <p:nvCxnSpPr>
          <p:cNvPr id="10" name="Shape 10"/>
          <p:cNvCxnSpPr>
            <a:stCxn id="11" idx="4"/>
          </p:cNvCxnSpPr>
          <p:nvPr/>
        </p:nvCxnSpPr>
        <p:spPr>
          <a:xfrm>
            <a:off x="903750" y="3563700"/>
            <a:ext cx="0" cy="3294300"/>
          </a:xfrm>
          <a:prstGeom prst="straightConnector1">
            <a:avLst/>
          </a:prstGeom>
          <a:noFill/>
          <a:ln w="9525" cap="flat" cmpd="sng">
            <a:solidFill>
              <a:srgbClr val="999FA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1" name="Shape 11"/>
          <p:cNvSpPr/>
          <p:nvPr/>
        </p:nvSpPr>
        <p:spPr>
          <a:xfrm>
            <a:off x="769050" y="3294300"/>
            <a:ext cx="269400" cy="269400"/>
          </a:xfrm>
          <a:prstGeom prst="ellipse">
            <a:avLst/>
          </a:prstGeom>
          <a:solidFill>
            <a:srgbClr val="39C0BA"/>
          </a:solidFill>
          <a:ln w="28575" cap="flat" cmpd="sng">
            <a:solidFill>
              <a:srgbClr val="2E3037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+ 1 column" type="tx">
  <p:cSld name="TITLE_AND_BODY">
    <p:spTree>
      <p:nvGrpSpPr>
        <p:cNvPr id="1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3" name="Shape 23"/>
          <p:cNvCxnSpPr/>
          <p:nvPr/>
        </p:nvCxnSpPr>
        <p:spPr>
          <a:xfrm>
            <a:off x="903825" y="-7925"/>
            <a:ext cx="0" cy="6866100"/>
          </a:xfrm>
          <a:prstGeom prst="straightConnector1">
            <a:avLst/>
          </a:prstGeom>
          <a:noFill/>
          <a:ln w="9525" cap="flat" cmpd="sng">
            <a:solidFill>
              <a:srgbClr val="999FA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24" name="Shape 24"/>
          <p:cNvSpPr/>
          <p:nvPr/>
        </p:nvSpPr>
        <p:spPr>
          <a:xfrm>
            <a:off x="808725" y="800750"/>
            <a:ext cx="190200" cy="190200"/>
          </a:xfrm>
          <a:prstGeom prst="ellipse">
            <a:avLst/>
          </a:prstGeom>
          <a:solidFill>
            <a:srgbClr val="39C0BA"/>
          </a:solidFill>
          <a:ln w="28575" cap="flat" cmpd="sng">
            <a:solidFill>
              <a:srgbClr val="2E3037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5" name="Shape 25"/>
          <p:cNvSpPr/>
          <p:nvPr/>
        </p:nvSpPr>
        <p:spPr>
          <a:xfrm>
            <a:off x="769050" y="1861900"/>
            <a:ext cx="269400" cy="269400"/>
          </a:xfrm>
          <a:prstGeom prst="ellipse">
            <a:avLst/>
          </a:prstGeom>
          <a:solidFill>
            <a:srgbClr val="2E3037"/>
          </a:solidFill>
          <a:ln w="9525" cap="flat" cmpd="sng">
            <a:solidFill>
              <a:srgbClr val="999FA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title"/>
          </p:nvPr>
        </p:nvSpPr>
        <p:spPr>
          <a:xfrm>
            <a:off x="1165475" y="665975"/>
            <a:ext cx="6858000" cy="4599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9pPr>
          </a:lstStyle>
          <a:p>
            <a:endParaRPr/>
          </a:p>
        </p:txBody>
      </p:sp>
      <p:sp>
        <p:nvSpPr>
          <p:cNvPr id="27" name="Shape 27"/>
          <p:cNvSpPr txBox="1">
            <a:spLocks noGrp="1"/>
          </p:cNvSpPr>
          <p:nvPr>
            <p:ph type="body" idx="1"/>
          </p:nvPr>
        </p:nvSpPr>
        <p:spPr>
          <a:xfrm>
            <a:off x="1165498" y="1600200"/>
            <a:ext cx="6858000" cy="4967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419100" rtl="0">
              <a:spcBef>
                <a:spcPts val="600"/>
              </a:spcBef>
              <a:spcAft>
                <a:spcPts val="0"/>
              </a:spcAft>
              <a:buClr>
                <a:srgbClr val="F3F3F3"/>
              </a:buClr>
              <a:buSzPts val="3000"/>
              <a:buFont typeface="Quicksand"/>
              <a:buChar char="◦"/>
              <a:defRPr sz="30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1pPr>
            <a:lvl2pPr marL="914400" lvl="1" indent="-381000" rtl="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2400"/>
              <a:buFont typeface="Quicksand"/>
              <a:buChar char="▫"/>
              <a:defRPr sz="24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2pPr>
            <a:lvl3pPr marL="1371600" lvl="2" indent="-381000" rtl="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2400"/>
              <a:buFont typeface="Quicksand"/>
              <a:buChar char="■"/>
              <a:defRPr sz="24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3pPr>
            <a:lvl4pPr marL="1828800" lvl="3" indent="-342900" rtl="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●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4pPr>
            <a:lvl5pPr marL="2286000" lvl="4" indent="-342900" rtl="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○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5pPr>
            <a:lvl6pPr marL="2743200" lvl="5" indent="-342900" rtl="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■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6pPr>
            <a:lvl7pPr marL="3200400" lvl="6" indent="-342900" rtl="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●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7pPr>
            <a:lvl8pPr marL="3657600" lvl="7" indent="-342900" rtl="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○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8pPr>
            <a:lvl9pPr marL="4114800" lvl="8" indent="-342900" rtl="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■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Shape 44"/>
          <p:cNvSpPr txBox="1">
            <a:spLocks noGrp="1"/>
          </p:cNvSpPr>
          <p:nvPr>
            <p:ph type="title"/>
          </p:nvPr>
        </p:nvSpPr>
        <p:spPr>
          <a:xfrm>
            <a:off x="1165475" y="665975"/>
            <a:ext cx="6858000" cy="4599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9pPr>
          </a:lstStyle>
          <a:p>
            <a:endParaRPr/>
          </a:p>
        </p:txBody>
      </p:sp>
      <p:cxnSp>
        <p:nvCxnSpPr>
          <p:cNvPr id="45" name="Shape 45"/>
          <p:cNvCxnSpPr/>
          <p:nvPr/>
        </p:nvCxnSpPr>
        <p:spPr>
          <a:xfrm>
            <a:off x="903825" y="-7925"/>
            <a:ext cx="0" cy="6866100"/>
          </a:xfrm>
          <a:prstGeom prst="straightConnector1">
            <a:avLst/>
          </a:prstGeom>
          <a:noFill/>
          <a:ln w="9525" cap="flat" cmpd="sng">
            <a:solidFill>
              <a:srgbClr val="999FA9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46" name="Shape 46"/>
          <p:cNvSpPr/>
          <p:nvPr/>
        </p:nvSpPr>
        <p:spPr>
          <a:xfrm>
            <a:off x="808725" y="800750"/>
            <a:ext cx="190200" cy="190200"/>
          </a:xfrm>
          <a:prstGeom prst="ellipse">
            <a:avLst/>
          </a:prstGeom>
          <a:solidFill>
            <a:srgbClr val="39C0BA"/>
          </a:solidFill>
          <a:ln w="28575" cap="flat" cmpd="sng">
            <a:solidFill>
              <a:srgbClr val="2E3037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">
    <p:bg>
      <p:bgPr>
        <a:solidFill>
          <a:srgbClr val="2E3037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1165475" y="665975"/>
            <a:ext cx="6858000" cy="45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/>
          <a:lstStyle>
            <a:lvl1pPr lvl="0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rgbClr val="39C0BA"/>
              </a:buClr>
              <a:buSzPts val="1800"/>
              <a:buFont typeface="Quicksand"/>
              <a:buNone/>
              <a:defRPr sz="1800">
                <a:solidFill>
                  <a:srgbClr val="39C0BA"/>
                </a:solidFill>
                <a:latin typeface="Quicksand"/>
                <a:ea typeface="Quicksand"/>
                <a:cs typeface="Quicksand"/>
                <a:sym typeface="Quicksand"/>
              </a:defRPr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1165498" y="1600200"/>
            <a:ext cx="6858000" cy="496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419100">
              <a:spcBef>
                <a:spcPts val="600"/>
              </a:spcBef>
              <a:spcAft>
                <a:spcPts val="0"/>
              </a:spcAft>
              <a:buClr>
                <a:srgbClr val="F3F3F3"/>
              </a:buClr>
              <a:buSzPts val="3000"/>
              <a:buFont typeface="Quicksand"/>
              <a:buChar char="◦"/>
              <a:defRPr sz="30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1pPr>
            <a:lvl2pPr marL="914400" lvl="1" indent="-38100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2400"/>
              <a:buFont typeface="Quicksand"/>
              <a:buChar char="▫"/>
              <a:defRPr sz="24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2pPr>
            <a:lvl3pPr marL="1371600" lvl="2" indent="-38100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2400"/>
              <a:buFont typeface="Quicksand"/>
              <a:buChar char="■"/>
              <a:defRPr sz="24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3pPr>
            <a:lvl4pPr marL="1828800" lvl="3" indent="-34290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●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4pPr>
            <a:lvl5pPr marL="2286000" lvl="4" indent="-34290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○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5pPr>
            <a:lvl6pPr marL="2743200" lvl="5" indent="-34290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■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6pPr>
            <a:lvl7pPr marL="3200400" lvl="6" indent="-34290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●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7pPr>
            <a:lvl8pPr marL="3657600" lvl="7" indent="-34290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○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8pPr>
            <a:lvl9pPr marL="4114800" lvl="8" indent="-342900">
              <a:spcBef>
                <a:spcPts val="0"/>
              </a:spcBef>
              <a:spcAft>
                <a:spcPts val="0"/>
              </a:spcAft>
              <a:buClr>
                <a:srgbClr val="F3F3F3"/>
              </a:buClr>
              <a:buSzPts val="1800"/>
              <a:buFont typeface="Quicksand"/>
              <a:buChar char="■"/>
              <a:defRPr sz="180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1" r:id="rId2"/>
    <p:sldLayoutId id="2147483654" r:id="rId3"/>
  </p:sldLayoutIdLst>
  <p:transition>
    <p:fade thruBlk="1"/>
  </p:transition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 txBox="1">
            <a:spLocks noGrp="1"/>
          </p:cNvSpPr>
          <p:nvPr>
            <p:ph type="ctrTitle"/>
          </p:nvPr>
        </p:nvSpPr>
        <p:spPr>
          <a:xfrm>
            <a:off x="1319175" y="2876425"/>
            <a:ext cx="6680400" cy="15465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en" dirty="0" smtClean="0"/>
              <a:t>Geneti</a:t>
            </a:r>
            <a:r>
              <a:rPr lang="sr-Latn-CS" dirty="0" smtClean="0"/>
              <a:t>čki algoritmi</a:t>
            </a:r>
            <a:br>
              <a:rPr lang="sr-Latn-CS" dirty="0" smtClean="0"/>
            </a:br>
            <a:r>
              <a:rPr lang="sr-Latn-CS" sz="3200" dirty="0" smtClean="0"/>
              <a:t>Metode i tehnike analize podatka</a:t>
            </a:r>
            <a:r>
              <a:rPr lang="sr-Latn-CS" dirty="0" smtClean="0"/>
              <a:t/>
            </a:r>
            <a:br>
              <a:rPr lang="sr-Latn-CS" dirty="0" smtClean="0"/>
            </a:br>
            <a:r>
              <a:rPr lang="sr-Latn-CS" sz="2800" dirty="0" smtClean="0"/>
              <a:t>Prof. dr Zita Bošnjak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 txBox="1">
            <a:spLocks noGrp="1"/>
          </p:cNvSpPr>
          <p:nvPr>
            <p:ph type="title"/>
          </p:nvPr>
        </p:nvSpPr>
        <p:spPr>
          <a:xfrm>
            <a:off x="1165475" y="665975"/>
            <a:ext cx="6858000" cy="459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sz="3600" dirty="0" smtClean="0">
                <a:solidFill>
                  <a:srgbClr val="39C0BA"/>
                </a:solidFill>
              </a:rPr>
              <a:t>Genetičko učenje</a:t>
            </a:r>
            <a:endParaRPr sz="3600">
              <a:solidFill>
                <a:srgbClr val="39C0BA"/>
              </a:solidFill>
            </a:endParaRPr>
          </a:p>
        </p:txBody>
      </p:sp>
      <p:sp>
        <p:nvSpPr>
          <p:cNvPr id="95" name="Shape 95"/>
          <p:cNvSpPr txBox="1">
            <a:spLocks noGrp="1"/>
          </p:cNvSpPr>
          <p:nvPr>
            <p:ph type="body" idx="1"/>
          </p:nvPr>
        </p:nvSpPr>
        <p:spPr>
          <a:xfrm>
            <a:off x="1165498" y="1600200"/>
            <a:ext cx="6858000" cy="4967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indent="0">
              <a:buNone/>
            </a:pPr>
            <a:r>
              <a:rPr lang="sr-Latn-CS" sz="3200" dirty="0" smtClean="0">
                <a:solidFill>
                  <a:srgbClr val="39C0BA"/>
                </a:solidFill>
              </a:rPr>
              <a:t>Model automatizovanog učenja </a:t>
            </a:r>
            <a:r>
              <a:rPr lang="sr-Latn-CS" sz="3200" dirty="0" smtClean="0">
                <a:solidFill>
                  <a:srgbClr val="39C0BA"/>
                </a:solidFill>
              </a:rPr>
              <a:t>je razvio </a:t>
            </a:r>
            <a:r>
              <a:rPr lang="sr-Latn-CS" sz="3200" dirty="0" smtClean="0">
                <a:solidFill>
                  <a:srgbClr val="39C0BA"/>
                </a:solidFill>
              </a:rPr>
              <a:t>John </a:t>
            </a:r>
            <a:r>
              <a:rPr lang="sr-Latn-CS" sz="3200" dirty="0" smtClean="0">
                <a:solidFill>
                  <a:srgbClr val="39C0BA"/>
                </a:solidFill>
              </a:rPr>
              <a:t>Holland, </a:t>
            </a:r>
            <a:r>
              <a:rPr lang="sr-Latn-CS" sz="3200" dirty="0" smtClean="0">
                <a:solidFill>
                  <a:srgbClr val="39C0BA"/>
                </a:solidFill>
              </a:rPr>
              <a:t>1986. </a:t>
            </a:r>
            <a:r>
              <a:rPr lang="sr-Latn-CS" sz="3200" dirty="0" smtClean="0">
                <a:solidFill>
                  <a:srgbClr val="39C0BA"/>
                </a:solidFill>
              </a:rPr>
              <a:t>g.</a:t>
            </a:r>
            <a:endParaRPr lang="sr-Latn-CS" dirty="0" smtClean="0"/>
          </a:p>
          <a:p>
            <a:pPr marL="0" indent="0">
              <a:buNone/>
            </a:pPr>
            <a:r>
              <a:rPr lang="sr-Latn-CS" dirty="0" smtClean="0"/>
              <a:t>Mogu </a:t>
            </a:r>
            <a:r>
              <a:rPr lang="sr-Latn-CS" dirty="0" smtClean="0"/>
              <a:t>biti razvijene i za nadgledano i nenadgledano učenje. </a:t>
            </a:r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r>
              <a:rPr lang="sr-Latn-CS" dirty="0" smtClean="0"/>
              <a:t>GA rešavaju probleme</a:t>
            </a:r>
            <a:r>
              <a:rPr lang="en" dirty="0" smtClean="0"/>
              <a:t>:</a:t>
            </a:r>
            <a:endParaRPr/>
          </a:p>
          <a:p>
            <a:pPr marL="457200" lvl="0" indent="-419100" rtl="0">
              <a:spcBef>
                <a:spcPts val="600"/>
              </a:spcBef>
              <a:spcAft>
                <a:spcPts val="0"/>
              </a:spcAft>
              <a:buSzPts val="3000"/>
              <a:buChar char="◦"/>
            </a:pPr>
            <a:r>
              <a:rPr lang="sr-Latn-CS" dirty="0" smtClean="0"/>
              <a:t>Pravljenje rasporeda</a:t>
            </a:r>
            <a:endParaRPr/>
          </a:p>
          <a:p>
            <a:r>
              <a:rPr lang="sr-Latn-CS" dirty="0" smtClean="0"/>
              <a:t>Problem putujućeg trgovca</a:t>
            </a:r>
          </a:p>
          <a:p>
            <a:pPr lvl="1"/>
            <a:r>
              <a:rPr lang="sr-Latn-CS" dirty="0" smtClean="0"/>
              <a:t>Rutiranje mreže kod problema mrežnih prekidačkih kola u telekomunikacijama</a:t>
            </a:r>
            <a:endParaRPr/>
          </a:p>
          <a:p>
            <a:pPr marL="457200" lvl="0" indent="-419100" rtl="0">
              <a:spcBef>
                <a:spcPts val="0"/>
              </a:spcBef>
              <a:spcAft>
                <a:spcPts val="0"/>
              </a:spcAft>
              <a:buSzPts val="3000"/>
              <a:buChar char="◦"/>
            </a:pPr>
            <a:r>
              <a:rPr lang="sr-Latn-CS" dirty="0" smtClean="0"/>
              <a:t>U oblasti finansijskog marketinga ...</a:t>
            </a:r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Shape 201"/>
          <p:cNvSpPr txBox="1">
            <a:spLocks noGrp="1"/>
          </p:cNvSpPr>
          <p:nvPr>
            <p:ph type="title"/>
          </p:nvPr>
        </p:nvSpPr>
        <p:spPr>
          <a:xfrm>
            <a:off x="1165475" y="665975"/>
            <a:ext cx="6858000" cy="459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dirty="0" smtClean="0"/>
              <a:t>BAZIČNI ALGORITAM UČENJA</a:t>
            </a:r>
            <a:endParaRPr/>
          </a:p>
        </p:txBody>
      </p:sp>
      <p:cxnSp>
        <p:nvCxnSpPr>
          <p:cNvPr id="202" name="Shape 202"/>
          <p:cNvCxnSpPr/>
          <p:nvPr/>
        </p:nvCxnSpPr>
        <p:spPr>
          <a:xfrm rot="10800000">
            <a:off x="1482251" y="4992908"/>
            <a:ext cx="0" cy="1159200"/>
          </a:xfrm>
          <a:prstGeom prst="straightConnector1">
            <a:avLst/>
          </a:prstGeom>
          <a:noFill/>
          <a:ln w="9525" cap="flat" cmpd="sng">
            <a:solidFill>
              <a:srgbClr val="999FA9"/>
            </a:solidFill>
            <a:prstDash val="solid"/>
            <a:round/>
            <a:headEnd type="none" w="lg" len="lg"/>
            <a:tailEnd type="oval" w="lg" len="lg"/>
          </a:ln>
        </p:spPr>
      </p:cxnSp>
      <p:cxnSp>
        <p:nvCxnSpPr>
          <p:cNvPr id="203" name="Shape 203"/>
          <p:cNvCxnSpPr/>
          <p:nvPr/>
        </p:nvCxnSpPr>
        <p:spPr>
          <a:xfrm rot="10800000">
            <a:off x="1482251" y="1607182"/>
            <a:ext cx="0" cy="1159200"/>
          </a:xfrm>
          <a:prstGeom prst="straightConnector1">
            <a:avLst/>
          </a:prstGeom>
          <a:noFill/>
          <a:ln w="9525" cap="flat" cmpd="sng">
            <a:solidFill>
              <a:srgbClr val="999FA9"/>
            </a:solidFill>
            <a:prstDash val="solid"/>
            <a:round/>
            <a:headEnd type="none" w="lg" len="lg"/>
            <a:tailEnd type="oval" w="lg" len="lg"/>
          </a:ln>
        </p:spPr>
      </p:cxnSp>
      <p:sp>
        <p:nvSpPr>
          <p:cNvPr id="204" name="Shape 204"/>
          <p:cNvSpPr txBox="1"/>
          <p:nvPr/>
        </p:nvSpPr>
        <p:spPr>
          <a:xfrm>
            <a:off x="2215650" y="3612950"/>
            <a:ext cx="6090150" cy="381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lvl="0"/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Kreiramo </a:t>
            </a:r>
            <a:r>
              <a:rPr lang="sr-Latn-CS" sz="1800" dirty="0" smtClean="0">
                <a:solidFill>
                  <a:srgbClr val="FFFF00"/>
                </a:solidFill>
                <a:latin typeface="Quicksand"/>
                <a:ea typeface="Quicksand"/>
                <a:cs typeface="Quicksand"/>
                <a:sym typeface="Quicksand"/>
              </a:rPr>
              <a:t>“funkciju dobrote” </a:t>
            </a: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(fitnes function) kojom ocenjujemo svaki elemenat iz P</a:t>
            </a: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, sve </a:t>
            </a: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dok nije zadovoljen kriterijum </a:t>
            </a: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završetka.</a:t>
            </a:r>
            <a:endParaRPr lang="sr-Latn-CS" sz="1800" dirty="0" smtClean="0">
              <a:solidFill>
                <a:srgbClr val="F3F3F3"/>
              </a:solidFill>
              <a:latin typeface="Quicksand"/>
              <a:ea typeface="Quicksand"/>
              <a:cs typeface="Quicksand"/>
              <a:sym typeface="Quicksand"/>
            </a:endParaRPr>
          </a:p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Ako hromozom zadovoljava f-ju, ostaje u populaciji P.</a:t>
            </a:r>
          </a:p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Ako hromozom ne zadovoljava, izbacuje se iz P. </a:t>
            </a:r>
            <a:endParaRPr sz="1800">
              <a:solidFill>
                <a:srgbClr val="F3F3F3"/>
              </a:solidFill>
              <a:latin typeface="Quicksand"/>
              <a:ea typeface="Quicksand"/>
              <a:cs typeface="Quicksand"/>
              <a:sym typeface="Quicksand"/>
            </a:endParaRPr>
          </a:p>
        </p:txBody>
      </p:sp>
      <p:sp>
        <p:nvSpPr>
          <p:cNvPr id="205" name="Shape 205"/>
          <p:cNvSpPr txBox="1"/>
          <p:nvPr/>
        </p:nvSpPr>
        <p:spPr>
          <a:xfrm>
            <a:off x="2215650" y="5305825"/>
            <a:ext cx="5709149" cy="381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Populacija se “smanjila” za </a:t>
            </a:r>
            <a:r>
              <a:rPr lang="sr-Latn-CS" sz="1800" i="1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m</a:t>
            </a: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 elemenata (</a:t>
            </a:r>
            <a:r>
              <a:rPr lang="sr-Latn-CS" sz="1800" i="1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m</a:t>
            </a: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≤</a:t>
            </a:r>
            <a:r>
              <a:rPr lang="sr-Latn-CS" sz="1800" i="1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n</a:t>
            </a: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). Njih nadomeštamo novim potencijalnim rešenjima, kreiranim pomoću “</a:t>
            </a:r>
            <a:r>
              <a:rPr lang="sr-Latn-CS" sz="1800" dirty="0" smtClean="0">
                <a:solidFill>
                  <a:srgbClr val="FFFF00"/>
                </a:solidFill>
                <a:latin typeface="Quicksand"/>
                <a:ea typeface="Quicksand"/>
                <a:cs typeface="Quicksand"/>
                <a:sym typeface="Quicksand"/>
              </a:rPr>
              <a:t>genetičkih operatora”</a:t>
            </a: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.</a:t>
            </a:r>
            <a:endParaRPr sz="1800">
              <a:solidFill>
                <a:srgbClr val="F3F3F3"/>
              </a:solidFill>
              <a:latin typeface="Quicksand"/>
              <a:ea typeface="Quicksand"/>
              <a:cs typeface="Quicksand"/>
              <a:sym typeface="Quicksand"/>
            </a:endParaRPr>
          </a:p>
        </p:txBody>
      </p:sp>
      <p:sp>
        <p:nvSpPr>
          <p:cNvPr id="206" name="Shape 206"/>
          <p:cNvSpPr txBox="1"/>
          <p:nvPr/>
        </p:nvSpPr>
        <p:spPr>
          <a:xfrm>
            <a:off x="2215650" y="1920075"/>
            <a:ext cx="4870950" cy="381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Iniciraj populaciju P od </a:t>
            </a:r>
            <a:r>
              <a:rPr lang="sr-Latn-CS" sz="1800" i="1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n</a:t>
            </a: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 elemenata.</a:t>
            </a:r>
          </a:p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To su potencijalna rešenja problema.</a:t>
            </a:r>
          </a:p>
          <a:p>
            <a:pPr marL="0" lvl="0" indent="0" rtl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sz="1800" dirty="0" smtClean="0">
                <a:solidFill>
                  <a:srgbClr val="F3F3F3"/>
                </a:solidFill>
                <a:latin typeface="Quicksand"/>
                <a:ea typeface="Quicksand"/>
                <a:cs typeface="Quicksand"/>
                <a:sym typeface="Quicksand"/>
              </a:rPr>
              <a:t>Njih nazivamo HROMOZOMIMA.</a:t>
            </a:r>
            <a:endParaRPr sz="1800">
              <a:solidFill>
                <a:srgbClr val="F3F3F3"/>
              </a:solidFill>
              <a:latin typeface="Quicksand"/>
              <a:ea typeface="Quicksand"/>
              <a:cs typeface="Quicksand"/>
              <a:sym typeface="Quicksand"/>
            </a:endParaRPr>
          </a:p>
        </p:txBody>
      </p:sp>
      <p:cxnSp>
        <p:nvCxnSpPr>
          <p:cNvPr id="207" name="Shape 207"/>
          <p:cNvCxnSpPr/>
          <p:nvPr/>
        </p:nvCxnSpPr>
        <p:spPr>
          <a:xfrm rot="10800000">
            <a:off x="1482251" y="3300045"/>
            <a:ext cx="0" cy="1159200"/>
          </a:xfrm>
          <a:prstGeom prst="straightConnector1">
            <a:avLst/>
          </a:prstGeom>
          <a:noFill/>
          <a:ln w="9525" cap="flat" cmpd="sng">
            <a:solidFill>
              <a:srgbClr val="999FA9"/>
            </a:solidFill>
            <a:prstDash val="solid"/>
            <a:round/>
            <a:headEnd type="none" w="lg" len="lg"/>
            <a:tailEnd type="oval" w="lg" len="lg"/>
          </a:ln>
        </p:spPr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 txBox="1">
            <a:spLocks noGrp="1"/>
          </p:cNvSpPr>
          <p:nvPr>
            <p:ph type="title"/>
          </p:nvPr>
        </p:nvSpPr>
        <p:spPr>
          <a:xfrm>
            <a:off x="1165475" y="665975"/>
            <a:ext cx="6858000" cy="459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sz="3600" dirty="0" smtClean="0">
                <a:solidFill>
                  <a:srgbClr val="39C0BA"/>
                </a:solidFill>
              </a:rPr>
              <a:t>Elementi populacije P</a:t>
            </a:r>
            <a:endParaRPr sz="3600">
              <a:solidFill>
                <a:srgbClr val="39C0BA"/>
              </a:solidFill>
            </a:endParaRPr>
          </a:p>
        </p:txBody>
      </p:sp>
      <p:sp>
        <p:nvSpPr>
          <p:cNvPr id="95" name="Shape 95"/>
          <p:cNvSpPr txBox="1">
            <a:spLocks noGrp="1"/>
          </p:cNvSpPr>
          <p:nvPr>
            <p:ph type="body" idx="1"/>
          </p:nvPr>
        </p:nvSpPr>
        <p:spPr>
          <a:xfrm>
            <a:off x="1165498" y="1600200"/>
            <a:ext cx="6858000" cy="4967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indent="0">
              <a:buNone/>
            </a:pPr>
            <a:r>
              <a:rPr lang="sr-Latn-CS" sz="3200" dirty="0" smtClean="0">
                <a:solidFill>
                  <a:srgbClr val="39C0BA"/>
                </a:solidFill>
              </a:rPr>
              <a:t>Za potrebe DM, elementi populacije su entiteti definisani njihovim atributima i vrednostima.</a:t>
            </a:r>
            <a:endParaRPr lang="sr-Latn-CS" dirty="0" smtClean="0"/>
          </a:p>
          <a:p>
            <a:pPr marL="0" indent="0">
              <a:buNone/>
            </a:pPr>
            <a:r>
              <a:rPr lang="sr-Latn-CS" dirty="0" smtClean="0"/>
              <a:t>Elementi se transformišu u binarni string. </a:t>
            </a:r>
            <a:endParaRPr lang="sr-Latn-CS" dirty="0" smtClean="0"/>
          </a:p>
          <a:p>
            <a:pPr marL="457200" lvl="0" indent="-419100" rtl="0">
              <a:spcBef>
                <a:spcPts val="0"/>
              </a:spcBef>
              <a:spcAft>
                <a:spcPts val="0"/>
              </a:spcAft>
              <a:buSzPts val="3000"/>
              <a:buChar char="◦"/>
            </a:pPr>
            <a:r>
              <a:rPr lang="sr-Latn-CS" dirty="0" smtClean="0"/>
              <a:t>Primer:</a:t>
            </a:r>
          </a:p>
          <a:p>
            <a:pPr marL="457200" lvl="0" indent="-419100" rtl="0">
              <a:spcBef>
                <a:spcPts val="0"/>
              </a:spcBef>
              <a:spcAft>
                <a:spcPts val="0"/>
              </a:spcAft>
              <a:buSzPts val="3000"/>
              <a:buNone/>
            </a:pPr>
            <a:r>
              <a:rPr lang="sr-Latn-CS" dirty="0" smtClean="0"/>
              <a:t>Primanja mogu biti: 	20-30000 </a:t>
            </a:r>
            <a:r>
              <a:rPr lang="sr-Latn-CS" dirty="0" smtClean="0">
                <a:sym typeface="Symbol"/>
              </a:rPr>
              <a:t>”00”</a:t>
            </a:r>
          </a:p>
          <a:p>
            <a:pPr lvl="0">
              <a:spcBef>
                <a:spcPts val="0"/>
              </a:spcBef>
              <a:buNone/>
            </a:pPr>
            <a:r>
              <a:rPr lang="sr-Latn-CS" dirty="0" smtClean="0">
                <a:sym typeface="Symbol"/>
              </a:rPr>
              <a:t>	</a:t>
            </a:r>
            <a:r>
              <a:rPr lang="sr-Latn-CS" dirty="0" smtClean="0">
                <a:sym typeface="Symbol"/>
              </a:rPr>
              <a:t>	</a:t>
            </a:r>
            <a:r>
              <a:rPr lang="sr-Latn-CS" sz="2000" dirty="0" smtClean="0">
                <a:sym typeface="Symbol"/>
              </a:rPr>
              <a:t> 		</a:t>
            </a:r>
            <a:r>
              <a:rPr lang="sr-Latn-CS" dirty="0" smtClean="0">
                <a:sym typeface="Symbol"/>
              </a:rPr>
              <a:t> 	</a:t>
            </a:r>
            <a:r>
              <a:rPr lang="sr-Latn-CS" dirty="0" smtClean="0"/>
              <a:t>30-40000 </a:t>
            </a:r>
            <a:r>
              <a:rPr lang="sr-Latn-CS" dirty="0" smtClean="0">
                <a:sym typeface="Symbol"/>
              </a:rPr>
              <a:t>”</a:t>
            </a:r>
            <a:r>
              <a:rPr lang="sr-Latn-CS" dirty="0" smtClean="0">
                <a:sym typeface="Symbol"/>
              </a:rPr>
              <a:t>01”</a:t>
            </a:r>
            <a:endParaRPr lang="sr-Latn-CS" dirty="0" smtClean="0"/>
          </a:p>
          <a:p>
            <a:pPr lvl="0">
              <a:spcBef>
                <a:spcPts val="0"/>
              </a:spcBef>
              <a:buNone/>
            </a:pPr>
            <a:r>
              <a:rPr lang="sr-Latn-CS" dirty="0" smtClean="0"/>
              <a:t>	</a:t>
            </a:r>
            <a:r>
              <a:rPr lang="sr-Latn-CS" dirty="0" smtClean="0"/>
              <a:t>	</a:t>
            </a:r>
            <a:r>
              <a:rPr lang="sr-Latn-CS" dirty="0" smtClean="0"/>
              <a:t> 	 		40-50000 </a:t>
            </a:r>
            <a:r>
              <a:rPr lang="sr-Latn-CS" dirty="0" smtClean="0">
                <a:sym typeface="Symbol"/>
              </a:rPr>
              <a:t></a:t>
            </a:r>
            <a:r>
              <a:rPr lang="sr-Latn-CS" dirty="0" smtClean="0">
                <a:sym typeface="Symbol"/>
              </a:rPr>
              <a:t>”10”</a:t>
            </a:r>
          </a:p>
          <a:p>
            <a:pPr lvl="0">
              <a:spcBef>
                <a:spcPts val="0"/>
              </a:spcBef>
              <a:buNone/>
            </a:pPr>
            <a:r>
              <a:rPr lang="sr-Latn-CS" dirty="0" smtClean="0"/>
              <a:t>					</a:t>
            </a:r>
            <a:r>
              <a:rPr lang="sr-Latn-CS" dirty="0" smtClean="0"/>
              <a:t>50-60000 </a:t>
            </a:r>
            <a:r>
              <a:rPr lang="sr-Latn-CS" dirty="0" smtClean="0">
                <a:sym typeface="Symbol"/>
              </a:rPr>
              <a:t></a:t>
            </a:r>
            <a:r>
              <a:rPr lang="sr-Latn-CS" dirty="0" smtClean="0">
                <a:sym typeface="Symbol"/>
              </a:rPr>
              <a:t>”11”</a:t>
            </a:r>
            <a:endParaRPr/>
          </a:p>
        </p:txBody>
      </p:sp>
      <p:sp>
        <p:nvSpPr>
          <p:cNvPr id="4" name="TextBox 3"/>
          <p:cNvSpPr txBox="1"/>
          <p:nvPr/>
        </p:nvSpPr>
        <p:spPr>
          <a:xfrm>
            <a:off x="2142069" y="5486400"/>
            <a:ext cx="22860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>
                <a:solidFill>
                  <a:srgbClr val="FFFF00"/>
                </a:solidFill>
              </a:rPr>
              <a:t>KATEGORIČKA VREDNOST - INTERVALI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133600" y="6400800"/>
            <a:ext cx="23622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>
                <a:solidFill>
                  <a:srgbClr val="FFFF00"/>
                </a:solidFill>
              </a:rPr>
              <a:t>NUMERIČKA VREDNOST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6629400" y="6273225"/>
            <a:ext cx="35413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sr-Latn-CS" sz="3200" dirty="0" smtClean="0">
                <a:solidFill>
                  <a:schemeClr val="bg1"/>
                </a:solidFill>
                <a:sym typeface="Symbol"/>
              </a:rPr>
              <a:t></a:t>
            </a:r>
            <a:endParaRPr lang="en-US" sz="3200" dirty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162800" y="6474023"/>
            <a:ext cx="1371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>
                <a:solidFill>
                  <a:srgbClr val="FFFF00"/>
                </a:solidFill>
              </a:rPr>
              <a:t> BINARNO</a:t>
            </a:r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4495800" y="6273225"/>
            <a:ext cx="354136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sr-Latn-CS" sz="3200" dirty="0" smtClean="0">
                <a:solidFill>
                  <a:schemeClr val="bg1"/>
                </a:solidFill>
                <a:sym typeface="Symbol"/>
              </a:rPr>
              <a:t></a:t>
            </a:r>
            <a:endParaRPr lang="en-US" sz="3200" dirty="0">
              <a:solidFill>
                <a:schemeClr val="bg1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181600" y="6505067"/>
            <a:ext cx="1371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r-Latn-CS" dirty="0" smtClean="0">
                <a:solidFill>
                  <a:srgbClr val="FFFF00"/>
                </a:solidFill>
              </a:rPr>
              <a:t> INTERVALI</a:t>
            </a:r>
            <a:endParaRPr lang="en-US" dirty="0">
              <a:solidFill>
                <a:srgbClr val="FFFF00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 txBox="1">
            <a:spLocks noGrp="1"/>
          </p:cNvSpPr>
          <p:nvPr>
            <p:ph type="title"/>
          </p:nvPr>
        </p:nvSpPr>
        <p:spPr>
          <a:xfrm>
            <a:off x="1165475" y="665975"/>
            <a:ext cx="6858000" cy="4599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sz="3600" dirty="0" smtClean="0">
                <a:solidFill>
                  <a:srgbClr val="39C0BA"/>
                </a:solidFill>
              </a:rPr>
              <a:t>Genetički operatori</a:t>
            </a:r>
            <a:endParaRPr sz="3600">
              <a:solidFill>
                <a:srgbClr val="39C0BA"/>
              </a:solidFill>
            </a:endParaRPr>
          </a:p>
        </p:txBody>
      </p:sp>
      <p:sp>
        <p:nvSpPr>
          <p:cNvPr id="95" name="Shape 95"/>
          <p:cNvSpPr txBox="1">
            <a:spLocks noGrp="1"/>
          </p:cNvSpPr>
          <p:nvPr>
            <p:ph type="body" idx="1"/>
          </p:nvPr>
        </p:nvSpPr>
        <p:spPr>
          <a:xfrm>
            <a:off x="1165498" y="1600200"/>
            <a:ext cx="7749902" cy="4967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indent="0">
              <a:buNone/>
            </a:pPr>
            <a:r>
              <a:rPr lang="sr-Latn-CS" sz="2400" dirty="0" smtClean="0">
                <a:solidFill>
                  <a:srgbClr val="39C0BA"/>
                </a:solidFill>
              </a:rPr>
              <a:t>Mutacija</a:t>
            </a:r>
            <a:endParaRPr lang="sr-Latn-CS" sz="2400" dirty="0" smtClean="0"/>
          </a:p>
          <a:p>
            <a:pPr marL="0" indent="0">
              <a:buNone/>
            </a:pPr>
            <a:r>
              <a:rPr lang="sr-Latn-CS" sz="2400" dirty="0" smtClean="0"/>
              <a:t>U hromozomu se menja 1 bit, tj. vrednost jednog atributa. </a:t>
            </a:r>
            <a:endParaRPr lang="sr-Latn-CS" sz="2400" dirty="0" smtClean="0"/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r>
              <a:rPr lang="sr-Latn-CS" sz="2400" dirty="0" smtClean="0">
                <a:solidFill>
                  <a:srgbClr val="39C0BA"/>
                </a:solidFill>
              </a:rPr>
              <a:t>Ukrštanje</a:t>
            </a:r>
            <a:r>
              <a:rPr lang="sr-Latn-CS" sz="2400" dirty="0" smtClean="0"/>
              <a:t> </a:t>
            </a:r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r>
              <a:rPr lang="sr-Latn-CS" sz="2400" dirty="0" smtClean="0"/>
              <a:t>Novi elemenat populacije nastaje kombinovanjem glave i repa dva hromozoma:</a:t>
            </a:r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endParaRPr lang="sr-Latn-CS" sz="2400" dirty="0" smtClean="0"/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endParaRPr lang="sr-Latn-CS" sz="2400" dirty="0" smtClean="0"/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r>
              <a:rPr lang="sr-Latn-CS" sz="2400" dirty="0" smtClean="0">
                <a:solidFill>
                  <a:srgbClr val="39C0BA"/>
                </a:solidFill>
              </a:rPr>
              <a:t>Selekcija</a:t>
            </a:r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r>
              <a:rPr lang="sr-Latn-CS" sz="2400" dirty="0" smtClean="0"/>
              <a:t>Elementi koji se uklanjaju se zamenjuju kopijama elemenata koji su postigli najbolji rezultat fitnes f-jom.</a:t>
            </a:r>
            <a:endParaRPr sz="2400"/>
          </a:p>
          <a:p>
            <a:endParaRPr lang="sr-Latn-CS" dirty="0" smtClean="0"/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/>
          </a:p>
        </p:txBody>
      </p:sp>
      <p:sp>
        <p:nvSpPr>
          <p:cNvPr id="4" name="Rectangle 3"/>
          <p:cNvSpPr/>
          <p:nvPr/>
        </p:nvSpPr>
        <p:spPr>
          <a:xfrm>
            <a:off x="1295400" y="4343400"/>
            <a:ext cx="9906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2286000" y="4724400"/>
            <a:ext cx="9906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2286000" y="4343400"/>
            <a:ext cx="990600" cy="228600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1295400" y="4724400"/>
            <a:ext cx="990600" cy="228600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" name="Straight Arrow Connector 8"/>
          <p:cNvCxnSpPr/>
          <p:nvPr/>
        </p:nvCxnSpPr>
        <p:spPr>
          <a:xfrm flipV="1">
            <a:off x="3276600" y="4495800"/>
            <a:ext cx="609600" cy="3810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stCxn id="6" idx="3"/>
          </p:cNvCxnSpPr>
          <p:nvPr/>
        </p:nvCxnSpPr>
        <p:spPr>
          <a:xfrm>
            <a:off x="3276600" y="4457700"/>
            <a:ext cx="609600" cy="419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ctangle 13"/>
          <p:cNvSpPr/>
          <p:nvPr/>
        </p:nvSpPr>
        <p:spPr>
          <a:xfrm>
            <a:off x="3886200" y="4724400"/>
            <a:ext cx="990600" cy="228600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/>
          <p:cNvSpPr/>
          <p:nvPr/>
        </p:nvSpPr>
        <p:spPr>
          <a:xfrm>
            <a:off x="4876800" y="4724400"/>
            <a:ext cx="990600" cy="228600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3886200" y="4343400"/>
            <a:ext cx="9906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/>
          <p:cNvSpPr/>
          <p:nvPr/>
        </p:nvSpPr>
        <p:spPr>
          <a:xfrm>
            <a:off x="4876800" y="4343400"/>
            <a:ext cx="990600" cy="228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 txBox="1">
            <a:spLocks noGrp="1"/>
          </p:cNvSpPr>
          <p:nvPr>
            <p:ph type="title"/>
          </p:nvPr>
        </p:nvSpPr>
        <p:spPr>
          <a:xfrm>
            <a:off x="1165474" y="665974"/>
            <a:ext cx="7597525" cy="1010425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sz="3600" dirty="0" smtClean="0">
                <a:solidFill>
                  <a:srgbClr val="39C0BA"/>
                </a:solidFill>
              </a:rPr>
              <a:t>Genetički algoritam i nadgledano učenje</a:t>
            </a:r>
            <a:endParaRPr sz="3600">
              <a:solidFill>
                <a:srgbClr val="39C0BA"/>
              </a:solidFill>
            </a:endParaRPr>
          </a:p>
        </p:txBody>
      </p:sp>
      <p:sp>
        <p:nvSpPr>
          <p:cNvPr id="95" name="Shape 95"/>
          <p:cNvSpPr txBox="1">
            <a:spLocks noGrp="1"/>
          </p:cNvSpPr>
          <p:nvPr>
            <p:ph type="body" idx="1"/>
          </p:nvPr>
        </p:nvSpPr>
        <p:spPr>
          <a:xfrm>
            <a:off x="1165498" y="1600200"/>
            <a:ext cx="7749902" cy="4967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indent="0">
              <a:buNone/>
            </a:pPr>
            <a:r>
              <a:rPr lang="sr-Latn-CS" sz="2400" dirty="0" smtClean="0">
                <a:solidFill>
                  <a:srgbClr val="39C0BA"/>
                </a:solidFill>
              </a:rPr>
              <a:t>Model nadgledanog učenja GA-om:</a:t>
            </a:r>
            <a:endParaRPr lang="sr-Latn-CS" sz="2400" dirty="0" smtClean="0"/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r>
              <a:rPr lang="sr-Latn-CS" sz="2400" dirty="0" smtClean="0"/>
              <a:t>Podaci za obučavanje pomažu da definišemo funkciju dobrote - služe kao “mustra” sa kojom upoređujemo elemente populacije.</a:t>
            </a:r>
            <a:endParaRPr lang="sr-Latn-CS" sz="2400" dirty="0" smtClean="0"/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endParaRPr lang="sr-Latn-CS" sz="2400" dirty="0" smtClean="0"/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endParaRPr lang="sr-Latn-CS" sz="2400" dirty="0" smtClean="0">
              <a:solidFill>
                <a:srgbClr val="39C0BA"/>
              </a:solidFill>
            </a:endParaRPr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endParaRPr lang="sr-Latn-CS" sz="2400" dirty="0" smtClean="0">
              <a:solidFill>
                <a:srgbClr val="39C0BA"/>
              </a:solidFill>
            </a:endParaRPr>
          </a:p>
          <a:p>
            <a:pPr>
              <a:buNone/>
            </a:pPr>
            <a:endParaRPr lang="sr-Latn-CS" dirty="0" smtClean="0"/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/>
          </a:p>
        </p:txBody>
      </p:sp>
      <p:sp>
        <p:nvSpPr>
          <p:cNvPr id="18" name="TextBox 17"/>
          <p:cNvSpPr txBox="1"/>
          <p:nvPr/>
        </p:nvSpPr>
        <p:spPr>
          <a:xfrm>
            <a:off x="1523999" y="3694290"/>
            <a:ext cx="1828800" cy="1015663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sr-Latn-CS" sz="2000" dirty="0" smtClean="0"/>
              <a:t>ELEMENTI POPULACIJE P</a:t>
            </a:r>
            <a:endParaRPr lang="en-US" sz="2000" dirty="0"/>
          </a:p>
        </p:txBody>
      </p:sp>
      <p:cxnSp>
        <p:nvCxnSpPr>
          <p:cNvPr id="20" name="Straight Arrow Connector 19"/>
          <p:cNvCxnSpPr/>
          <p:nvPr/>
        </p:nvCxnSpPr>
        <p:spPr>
          <a:xfrm>
            <a:off x="3352799" y="4227690"/>
            <a:ext cx="609600" cy="1588"/>
          </a:xfrm>
          <a:prstGeom prst="straightConnector1">
            <a:avLst/>
          </a:prstGeom>
          <a:ln w="3492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4038600" y="3846690"/>
            <a:ext cx="15240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sr-Latn-CS" dirty="0" smtClean="0">
                <a:solidFill>
                  <a:schemeClr val="bg1"/>
                </a:solidFill>
              </a:rPr>
              <a:t>“</a:t>
            </a:r>
            <a:r>
              <a:rPr lang="sr-Latn-CS" sz="2000" dirty="0" smtClean="0">
                <a:solidFill>
                  <a:schemeClr val="bg1"/>
                </a:solidFill>
              </a:rPr>
              <a:t>fitnes funkcija”</a:t>
            </a:r>
            <a:endParaRPr lang="en-US" dirty="0">
              <a:solidFill>
                <a:schemeClr val="bg1"/>
              </a:solidFill>
            </a:endParaRPr>
          </a:p>
        </p:txBody>
      </p:sp>
      <p:cxnSp>
        <p:nvCxnSpPr>
          <p:cNvPr id="30" name="Straight Arrow Connector 29"/>
          <p:cNvCxnSpPr/>
          <p:nvPr/>
        </p:nvCxnSpPr>
        <p:spPr>
          <a:xfrm flipV="1">
            <a:off x="5486399" y="3846690"/>
            <a:ext cx="685801" cy="304800"/>
          </a:xfrm>
          <a:prstGeom prst="straightConnector1">
            <a:avLst/>
          </a:prstGeom>
          <a:ln w="3492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Arrow Connector 31"/>
          <p:cNvCxnSpPr/>
          <p:nvPr/>
        </p:nvCxnSpPr>
        <p:spPr>
          <a:xfrm>
            <a:off x="5486400" y="4380090"/>
            <a:ext cx="685799" cy="152400"/>
          </a:xfrm>
          <a:prstGeom prst="straightConnector1">
            <a:avLst/>
          </a:prstGeom>
          <a:ln w="3492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TextBox 33"/>
          <p:cNvSpPr txBox="1"/>
          <p:nvPr/>
        </p:nvSpPr>
        <p:spPr>
          <a:xfrm>
            <a:off x="6019800" y="3618090"/>
            <a:ext cx="152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sr-Latn-CS" sz="2400" dirty="0" smtClean="0">
                <a:solidFill>
                  <a:schemeClr val="bg1"/>
                </a:solidFill>
              </a:rPr>
              <a:t>zadrži</a:t>
            </a:r>
            <a:endParaRPr lang="en-US" sz="2400" dirty="0">
              <a:solidFill>
                <a:schemeClr val="bg1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172200" y="4343400"/>
            <a:ext cx="15240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sr-Latn-CS" sz="2400" dirty="0" smtClean="0">
                <a:solidFill>
                  <a:schemeClr val="bg1"/>
                </a:solidFill>
              </a:rPr>
              <a:t>odbaci</a:t>
            </a:r>
            <a:endParaRPr lang="en-US" sz="2400" dirty="0">
              <a:solidFill>
                <a:schemeClr val="bg1"/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3962400" y="5142090"/>
            <a:ext cx="1828800" cy="707886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sr-Latn-CS" sz="2000" dirty="0" smtClean="0"/>
              <a:t>primeri za obučavanje</a:t>
            </a:r>
            <a:endParaRPr lang="en-US" sz="2000" dirty="0"/>
          </a:p>
        </p:txBody>
      </p:sp>
      <p:cxnSp>
        <p:nvCxnSpPr>
          <p:cNvPr id="39" name="Straight Arrow Connector 38"/>
          <p:cNvCxnSpPr/>
          <p:nvPr/>
        </p:nvCxnSpPr>
        <p:spPr>
          <a:xfrm rot="5400000" flipH="1" flipV="1">
            <a:off x="4496594" y="4836496"/>
            <a:ext cx="609600" cy="1588"/>
          </a:xfrm>
          <a:prstGeom prst="straightConnector1">
            <a:avLst/>
          </a:prstGeom>
          <a:ln w="3492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TextBox 57"/>
          <p:cNvSpPr txBox="1"/>
          <p:nvPr/>
        </p:nvSpPr>
        <p:spPr>
          <a:xfrm>
            <a:off x="3581400" y="6003357"/>
            <a:ext cx="2667000" cy="707886"/>
          </a:xfrm>
          <a:prstGeom prst="rect">
            <a:avLst/>
          </a:prstGeom>
          <a:solidFill>
            <a:srgbClr val="FFC0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sr-Latn-CS" sz="2000" dirty="0" smtClean="0"/>
              <a:t>kandidati za selekciju, ukrštanje i mutaciju</a:t>
            </a:r>
            <a:endParaRPr lang="en-US" sz="2000" dirty="0"/>
          </a:p>
        </p:txBody>
      </p:sp>
      <p:cxnSp>
        <p:nvCxnSpPr>
          <p:cNvPr id="59" name="Straight Arrow Connector 58"/>
          <p:cNvCxnSpPr/>
          <p:nvPr/>
        </p:nvCxnSpPr>
        <p:spPr>
          <a:xfrm rot="5400000">
            <a:off x="5832705" y="5196540"/>
            <a:ext cx="1632900" cy="762000"/>
          </a:xfrm>
          <a:prstGeom prst="curvedConnector2">
            <a:avLst/>
          </a:prstGeom>
          <a:ln w="3492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Arrow Connector 58"/>
          <p:cNvCxnSpPr/>
          <p:nvPr/>
        </p:nvCxnSpPr>
        <p:spPr>
          <a:xfrm rot="10800000">
            <a:off x="2365023" y="4727223"/>
            <a:ext cx="1143001" cy="1760237"/>
          </a:xfrm>
          <a:prstGeom prst="curvedConnector2">
            <a:avLst/>
          </a:prstGeom>
          <a:ln w="3492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Arc 123"/>
          <p:cNvSpPr/>
          <p:nvPr/>
        </p:nvSpPr>
        <p:spPr>
          <a:xfrm>
            <a:off x="3414888" y="3378201"/>
            <a:ext cx="2757312" cy="685800"/>
          </a:xfrm>
          <a:prstGeom prst="arc">
            <a:avLst>
              <a:gd name="adj1" fmla="val 11192376"/>
              <a:gd name="adj2" fmla="val 21280717"/>
            </a:avLst>
          </a:prstGeom>
          <a:ln w="28575">
            <a:head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Shape 94"/>
          <p:cNvSpPr txBox="1">
            <a:spLocks noGrp="1"/>
          </p:cNvSpPr>
          <p:nvPr>
            <p:ph type="title"/>
          </p:nvPr>
        </p:nvSpPr>
        <p:spPr>
          <a:xfrm>
            <a:off x="1165474" y="665974"/>
            <a:ext cx="7597525" cy="1010425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>
              <a:spcBef>
                <a:spcPts val="0"/>
              </a:spcBef>
              <a:spcAft>
                <a:spcPts val="0"/>
              </a:spcAft>
              <a:buNone/>
            </a:pPr>
            <a:r>
              <a:rPr lang="sr-Latn-CS" sz="3600" dirty="0" smtClean="0">
                <a:solidFill>
                  <a:srgbClr val="39C0BA"/>
                </a:solidFill>
              </a:rPr>
              <a:t>Genetički algoritam i nadgledano učenje</a:t>
            </a:r>
            <a:endParaRPr sz="3600">
              <a:solidFill>
                <a:srgbClr val="39C0BA"/>
              </a:solidFill>
            </a:endParaRPr>
          </a:p>
        </p:txBody>
      </p:sp>
      <p:sp>
        <p:nvSpPr>
          <p:cNvPr id="95" name="Shape 95"/>
          <p:cNvSpPr txBox="1">
            <a:spLocks noGrp="1"/>
          </p:cNvSpPr>
          <p:nvPr>
            <p:ph type="body" idx="1"/>
          </p:nvPr>
        </p:nvSpPr>
        <p:spPr>
          <a:xfrm>
            <a:off x="1165498" y="1600200"/>
            <a:ext cx="7749902" cy="4967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rtl="0">
              <a:spcBef>
                <a:spcPts val="600"/>
              </a:spcBef>
              <a:spcAft>
                <a:spcPts val="0"/>
              </a:spcAft>
              <a:buNone/>
            </a:pPr>
            <a:r>
              <a:rPr lang="sr-Latn-CS" sz="2800" dirty="0" smtClean="0"/>
              <a:t>Iterativni postupak se završava kada je ispunjen tzv. </a:t>
            </a:r>
            <a:r>
              <a:rPr lang="sr-Latn-CS" sz="2800" dirty="0" smtClean="0">
                <a:solidFill>
                  <a:srgbClr val="FFFF00"/>
                </a:solidFill>
              </a:rPr>
              <a:t>terminalni kriterijum</a:t>
            </a:r>
            <a:r>
              <a:rPr lang="sr-Latn-CS" sz="2000" dirty="0" smtClean="0"/>
              <a:t>:</a:t>
            </a:r>
          </a:p>
          <a:p>
            <a:pPr marL="0" indent="0"/>
            <a:r>
              <a:rPr lang="sr-Latn-CS" sz="2000" dirty="0" smtClean="0"/>
              <a:t> </a:t>
            </a:r>
            <a:r>
              <a:rPr lang="sr-Latn-CS" sz="2400" dirty="0" smtClean="0"/>
              <a:t>kada svi elementi populacije P zadovolje neki</a:t>
            </a:r>
          </a:p>
          <a:p>
            <a:pPr marL="0" indent="0">
              <a:buNone/>
            </a:pPr>
            <a:r>
              <a:rPr lang="sr-Latn-CS" sz="2400" dirty="0" smtClean="0"/>
              <a:t>  minimalni kriterijum;</a:t>
            </a:r>
            <a:endParaRPr lang="sr-Latn-CS" sz="2800" dirty="0" smtClean="0"/>
          </a:p>
          <a:p>
            <a:pPr marL="0" indent="0"/>
            <a:r>
              <a:rPr lang="sr-Latn-CS" sz="2400" dirty="0" smtClean="0"/>
              <a:t> kada dostignemo unapred zadati, fiksni broj </a:t>
            </a:r>
          </a:p>
          <a:p>
            <a:pPr marL="0" indent="0">
              <a:buNone/>
            </a:pPr>
            <a:r>
              <a:rPr lang="sr-Latn-CS" sz="2400" dirty="0" smtClean="0"/>
              <a:t> </a:t>
            </a:r>
            <a:r>
              <a:rPr lang="sr-Latn-CS" sz="2400" dirty="0" smtClean="0"/>
              <a:t>  </a:t>
            </a:r>
            <a:r>
              <a:rPr lang="sr-Latn-CS" sz="2400" dirty="0" smtClean="0"/>
              <a:t>iteracija</a:t>
            </a:r>
            <a:endParaRPr sz="2400" smtClean="0"/>
          </a:p>
          <a:p>
            <a:endParaRPr lang="sr-Latn-CS" dirty="0" smtClean="0"/>
          </a:p>
          <a:p>
            <a:pPr marL="0" lvl="0" indent="0" rtl="0"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Eleanor template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185</TotalTime>
  <Words>313</Words>
  <PresentationFormat>On-screen Show (4:3)</PresentationFormat>
  <Paragraphs>58</Paragraphs>
  <Slides>7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Arial</vt:lpstr>
      <vt:lpstr>Quicksand</vt:lpstr>
      <vt:lpstr>Symbol</vt:lpstr>
      <vt:lpstr>Eleanor template</vt:lpstr>
      <vt:lpstr>Genetički algoritmi Metode i tehnike analize podatka Prof. dr Zita Bošnjak</vt:lpstr>
      <vt:lpstr>Genetičko učenje</vt:lpstr>
      <vt:lpstr>BAZIČNI ALGORITAM UČENJA</vt:lpstr>
      <vt:lpstr>Elementi populacije P</vt:lpstr>
      <vt:lpstr>Genetički operatori</vt:lpstr>
      <vt:lpstr>Genetički algoritam i nadgledano učenje</vt:lpstr>
      <vt:lpstr>Genetički algoritam i nadgledano učenje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dfgsdgf</dc:title>
  <cp:lastModifiedBy>Zita Bosnjak</cp:lastModifiedBy>
  <cp:revision>20</cp:revision>
  <dcterms:modified xsi:type="dcterms:W3CDTF">2018-05-16T13:21:06Z</dcterms:modified>
</cp:coreProperties>
</file>