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1" r:id="rId11"/>
    <p:sldId id="262" r:id="rId12"/>
    <p:sldId id="268" r:id="rId13"/>
    <p:sldId id="269" r:id="rId14"/>
    <p:sldId id="270" r:id="rId15"/>
    <p:sldId id="271" r:id="rId16"/>
    <p:sldId id="277" r:id="rId17"/>
    <p:sldId id="275" r:id="rId18"/>
    <p:sldId id="276" r:id="rId19"/>
    <p:sldId id="272" r:id="rId20"/>
    <p:sldId id="273" r:id="rId21"/>
    <p:sldId id="274" r:id="rId22"/>
    <p:sldId id="263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8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647" autoAdjust="0"/>
    <p:restoredTop sz="93120" autoAdjust="0"/>
  </p:normalViewPr>
  <p:slideViewPr>
    <p:cSldViewPr snapToGrid="0">
      <p:cViewPr varScale="1">
        <p:scale>
          <a:sx n="76" d="100"/>
          <a:sy n="76" d="100"/>
        </p:scale>
        <p:origin x="86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BD4D9-2051-49A2-B309-7EF9E0722321}" type="datetimeFigureOut">
              <a:rPr lang="en-GB" smtClean="0"/>
              <a:t>04/12/2019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5EB0A-AFA6-4902-87D1-8924679F8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34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Testing in </a:t>
            </a:r>
            <a:r>
              <a:rPr lang="en-GB" dirty="0" err="1" smtClean="0"/>
              <a:t>Gretl</a:t>
            </a:r>
            <a:r>
              <a:rPr lang="en-GB" dirty="0" smtClean="0"/>
              <a:t>: B1 is Beta 0.</a:t>
            </a:r>
            <a:r>
              <a:rPr lang="en-GB" baseline="0" dirty="0" smtClean="0"/>
              <a:t> Therefore it is necessary to put B2=0, and B3=0.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EB0A-AFA6-4902-87D1-8924679F8E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788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653382" y="5903662"/>
            <a:ext cx="2051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 7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699967" y="694208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967" y="694208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5926" b="-4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170439" y="755763"/>
            <a:ext cx="2828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(Unrestricted model UR)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39007" y="1936197"/>
                <a:ext cx="25895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9007" y="1936197"/>
                <a:ext cx="258955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99967" y="2935569"/>
                <a:ext cx="423174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967" y="2935569"/>
                <a:ext cx="4231742" cy="492443"/>
              </a:xfrm>
              <a:prstGeom prst="rect">
                <a:avLst/>
              </a:prstGeom>
              <a:blipFill>
                <a:blip r:embed="rId4"/>
                <a:stretch>
                  <a:fillRect t="-2625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9170125" y="3058680"/>
            <a:ext cx="24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(Restricted model R)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34204" y="4134096"/>
            <a:ext cx="6950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We can have </a:t>
            </a:r>
            <a:r>
              <a:rPr lang="en-GB" sz="2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restrictions (number of coefficients).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34204" y="5010358"/>
            <a:ext cx="6582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Tell computer package which restriction to 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apply.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27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2735" y="640470"/>
            <a:ext cx="4651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Heteroscedastic robust F-statistic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86278" y="1421923"/>
                <a:ext cx="1922770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F-stat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,∞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278" y="1421923"/>
                <a:ext cx="1922770" cy="464101"/>
              </a:xfrm>
              <a:prstGeom prst="rect">
                <a:avLst/>
              </a:prstGeom>
              <a:blipFill>
                <a:blip r:embed="rId2"/>
                <a:stretch>
                  <a:fillRect l="-11429" t="-25000" b="-38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622851" y="2654027"/>
            <a:ext cx="3408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 sample approximation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309048" y="1901014"/>
            <a:ext cx="709537" cy="6029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13074" y="2612571"/>
            <a:ext cx="2600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restrictions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47663" y="1901014"/>
            <a:ext cx="392772" cy="6029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56256" y="4307673"/>
                <a:ext cx="1956818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F-stat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,∞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256" y="4307673"/>
                <a:ext cx="1956818" cy="464101"/>
              </a:xfrm>
              <a:prstGeom prst="rect">
                <a:avLst/>
              </a:prstGeom>
              <a:blipFill>
                <a:blip r:embed="rId3"/>
                <a:stretch>
                  <a:fillRect l="-11215" t="-25000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6233318" y="4371664"/>
            <a:ext cx="5958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is rejected (at least one </a:t>
            </a:r>
            <a:r>
              <a:rPr lang="en-GB" sz="2000" dirty="0"/>
              <a:t>𝛽 is different from 0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4281267" y="5636512"/>
            <a:ext cx="491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Find the value in the table for F-distribution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716093" y="4921886"/>
            <a:ext cx="775520" cy="5645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803125" y="4322120"/>
                <a:ext cx="99867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3125" y="4322120"/>
                <a:ext cx="99867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270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15" grpId="0"/>
      <p:bldP spid="16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36045" y="670125"/>
            <a:ext cx="4860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The overall regression F-statistic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931" y="82335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223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82550" y="1626025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+...+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550" y="1626025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5926" b="-4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82550" y="2521032"/>
                <a:ext cx="428239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=…=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550" y="2521032"/>
                <a:ext cx="428239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82550" y="3274422"/>
                <a:ext cx="478028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𝑙𝑒𝑎𝑠𝑡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𝑜𝑛𝑒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𝑛𝑜𝑛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𝑧𝑒𝑟𝑜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550" y="3274422"/>
                <a:ext cx="4780283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04173" y="4107873"/>
            <a:ext cx="4786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goal: Do the </a:t>
            </a:r>
            <a:r>
              <a:rPr lang="en-GB" dirty="0" err="1" smtClean="0"/>
              <a:t>X</a:t>
            </a:r>
            <a:r>
              <a:rPr lang="en-GB" baseline="30000" dirty="0" err="1" smtClean="0"/>
              <a:t>s</a:t>
            </a:r>
            <a:r>
              <a:rPr lang="en-GB" dirty="0" smtClean="0"/>
              <a:t> as a group explain Y?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308808" y="5202272"/>
                <a:ext cx="1768176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8808" y="5202272"/>
                <a:ext cx="1768176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820402" y="5233049"/>
            <a:ext cx="4231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If we have only one restriction: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34103" y="5233048"/>
            <a:ext cx="1677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</a:lstStyle>
          <a:p>
            <a:r>
              <a:rPr lang="en-GB" dirty="0"/>
              <a:t>then: F = </a:t>
            </a:r>
            <a:r>
              <a:rPr lang="en-GB" dirty="0" smtClean="0"/>
              <a:t>t</a:t>
            </a:r>
            <a:r>
              <a:rPr lang="en-GB" baseline="30000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204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2055" y="686544"/>
            <a:ext cx="4490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Example of joint hypothesis testing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64508" y="3230376"/>
                <a:ext cx="3489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𝐸𝑋𝑃𝑁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508" y="3230376"/>
                <a:ext cx="3489801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964508" y="2601077"/>
            <a:ext cx="3760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We wish to test the following: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26011" y="3291931"/>
                <a:ext cx="8294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6011" y="3291931"/>
                <a:ext cx="829458" cy="369332"/>
              </a:xfrm>
              <a:prstGeom prst="rect">
                <a:avLst/>
              </a:prstGeom>
              <a:blipFill>
                <a:blip r:embed="rId4"/>
                <a:stretch>
                  <a:fillRect l="-8088" r="-7353" b="-278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5792815" y="3476597"/>
            <a:ext cx="13452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64508" y="4004183"/>
                <a:ext cx="48420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𝑂𝑛𝑒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𝑡𝑤𝑜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𝑧𝑒𝑟𝑜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508" y="4004183"/>
                <a:ext cx="4842095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64508" y="1365664"/>
                <a:ext cx="8575553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=649.6−0.29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+3.87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𝐸𝑋𝑃𝑁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−0.659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508" y="1365664"/>
                <a:ext cx="8575553" cy="44525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238124" y="1840843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15.5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8124" y="1840843"/>
                <a:ext cx="91268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528043" y="1840843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0.48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043" y="1840843"/>
                <a:ext cx="912686" cy="369332"/>
              </a:xfrm>
              <a:prstGeom prst="rect">
                <a:avLst/>
              </a:prstGeom>
              <a:blipFill>
                <a:blip r:embed="rId8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68558" y="1825885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1.59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8558" y="1825885"/>
                <a:ext cx="912686" cy="369332"/>
              </a:xfrm>
              <a:prstGeom prst="rect">
                <a:avLst/>
              </a:prstGeom>
              <a:blipFill>
                <a:blip r:embed="rId9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9323930" y="1840843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0.52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3930" y="1840843"/>
                <a:ext cx="912686" cy="369332"/>
              </a:xfrm>
              <a:prstGeom prst="rect">
                <a:avLst/>
              </a:prstGeom>
              <a:blipFill>
                <a:blip r:embed="rId10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964508" y="4926293"/>
                <a:ext cx="144949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=5.43</m:t>
                      </m:r>
                    </m:oMath>
                  </m:oMathPara>
                </a14:m>
                <a:endParaRPr lang="en-GB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508" y="4926293"/>
                <a:ext cx="1449499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402514" y="4957070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GB" dirty="0"/>
              <a:t>Table: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528043" y="4901317"/>
                <a:ext cx="1996572" cy="480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0.05</m:t>
                          </m:r>
                        </m:sup>
                      </m:sSub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=3.00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043" y="4901317"/>
                <a:ext cx="1996572" cy="48083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081244" y="4882498"/>
                <a:ext cx="1996572" cy="474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0.01</m:t>
                          </m:r>
                        </m:sup>
                      </m:sSub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=4.61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244" y="4882498"/>
                <a:ext cx="1996572" cy="47468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4797976" y="5961070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Reject H</a:t>
            </a:r>
            <a:r>
              <a:rPr lang="en-GB" baseline="-25000" dirty="0" smtClean="0"/>
              <a:t>0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9184875" y="6139035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240370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48563" y="738526"/>
            <a:ext cx="4163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Homoscedastic only F-test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2515" y="84406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224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55277" y="1714500"/>
            <a:ext cx="7018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F-test in this case could be obtained from two regressions.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51992" y="2655277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51992" y="3024609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1992" y="3024609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15448" y="4242385"/>
                <a:ext cx="25895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5448" y="4242385"/>
                <a:ext cx="258955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51992" y="5183162"/>
                <a:ext cx="423174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1992" y="5183162"/>
                <a:ext cx="4231742" cy="492443"/>
              </a:xfrm>
              <a:prstGeom prst="rect">
                <a:avLst/>
              </a:prstGeom>
              <a:blipFill>
                <a:blip r:embed="rId4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51992" y="6185495"/>
                <a:ext cx="64965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=3 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𝑛𝑢𝑚𝑏𝑒𝑟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𝑜𝑓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𝑟𝑒𝑔𝑟𝑒𝑠𝑠𝑜𝑟𝑠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 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𝑛𝑢𝑚𝑏𝑒𝑟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𝑟𝑒𝑠𝑡𝑟𝑖𝑐𝑡𝑖𝑜𝑛𝑠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1992" y="6185495"/>
                <a:ext cx="6496522" cy="276999"/>
              </a:xfrm>
              <a:prstGeom prst="rect">
                <a:avLst/>
              </a:prstGeom>
              <a:blipFill>
                <a:blip r:embed="rId5"/>
                <a:stretch>
                  <a:fillRect l="-375" r="-750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562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7546" y="70338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Steps: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15066" y="1598443"/>
            <a:ext cx="7642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Run UR model and save SSR</a:t>
            </a:r>
            <a:r>
              <a:rPr lang="en-GB" baseline="-25000" dirty="0" smtClean="0"/>
              <a:t>UR</a:t>
            </a:r>
            <a:endParaRPr lang="en-GB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2715066" y="2308835"/>
            <a:ext cx="7642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 Run R model and save SSR</a:t>
            </a:r>
            <a:r>
              <a:rPr lang="en-GB" baseline="-25000" dirty="0" smtClean="0"/>
              <a:t>R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68547" y="3019227"/>
                <a:ext cx="3050450" cy="1599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8547" y="3019227"/>
                <a:ext cx="3050450" cy="15996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536872" y="5334861"/>
            <a:ext cx="8964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 smtClean="0"/>
              <a:t>If H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is true, then we can keep restricted model and get rid of X</a:t>
            </a:r>
            <a:r>
              <a:rPr lang="en-GB" sz="2000" baseline="-25000" dirty="0"/>
              <a:t>1</a:t>
            </a:r>
            <a:r>
              <a:rPr lang="en-GB" sz="2000" dirty="0" smtClean="0"/>
              <a:t> and X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in our example.</a:t>
            </a:r>
            <a:endParaRPr lang="en-GB" sz="2000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72994" y="3587010"/>
                <a:ext cx="725327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,∞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2994" y="3587010"/>
                <a:ext cx="725327" cy="4641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07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7546" y="703385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Other formula: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81786" y="3221450"/>
                <a:ext cx="4461286" cy="1342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num>
                        <m:den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−(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+1)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1786" y="3221450"/>
                <a:ext cx="4461286" cy="13424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30717" y="1622181"/>
                <a:ext cx="2220801" cy="809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𝑆𝑆𝑅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𝑇𝑆𝑆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0717" y="1622181"/>
                <a:ext cx="2220801" cy="809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248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63852" y="599746"/>
            <a:ext cx="73661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When N is 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small use homoscedastic F test only if 3 things are true: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79577" y="1290918"/>
                <a:ext cx="252665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 is small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Homoscedastic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</m:t>
                        </m:r>
                        <m:sSubSup>
                          <m:sSub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sub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endParaRPr lang="en-GB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577" y="1290918"/>
                <a:ext cx="2526654" cy="1200329"/>
              </a:xfrm>
              <a:prstGeom prst="rect">
                <a:avLst/>
              </a:prstGeom>
              <a:blipFill>
                <a:blip r:embed="rId2"/>
                <a:stretch>
                  <a:fillRect l="-3623" t="-4061" r="-2415" b="-101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164541" y="3218329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Then critical value is: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086530" y="3057259"/>
                <a:ext cx="2734338" cy="5304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</m:sSub>
                      <m:r>
                        <a:rPr lang="en-GB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530" y="3057259"/>
                <a:ext cx="2734338" cy="5304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74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05277" y="510099"/>
            <a:ext cx="6152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Example (homoscedasticity assumption and large N)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53592" y="1498291"/>
                <a:ext cx="3489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𝐸𝑋𝑃𝑁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592" y="1498291"/>
                <a:ext cx="3489801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215095" y="1559846"/>
                <a:ext cx="8294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095" y="1559846"/>
                <a:ext cx="829458" cy="369332"/>
              </a:xfrm>
              <a:prstGeom prst="rect">
                <a:avLst/>
              </a:prstGeom>
              <a:blipFill>
                <a:blip r:embed="rId3"/>
                <a:stretch>
                  <a:fillRect l="-8088" r="-7353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>
            <a:off x="6381899" y="1744512"/>
            <a:ext cx="134522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53592" y="2272098"/>
                <a:ext cx="484209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𝑂𝑛𝑒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𝑡𝑤𝑜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𝑧𝑒𝑟𝑜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592" y="2272098"/>
                <a:ext cx="484209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53592" y="3321845"/>
                <a:ext cx="1639744" cy="3769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𝑈𝑅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2400" dirty="0" smtClean="0"/>
                  <a:t>=0.4366</a:t>
                </a:r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3592" y="3321845"/>
                <a:ext cx="1639744" cy="376963"/>
              </a:xfrm>
              <a:prstGeom prst="rect">
                <a:avLst/>
              </a:prstGeom>
              <a:blipFill>
                <a:blip r:embed="rId5"/>
                <a:stretch>
                  <a:fillRect l="-6691" t="-24194" r="-10409" b="-46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19430" y="3330321"/>
                <a:ext cx="1477840" cy="3745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2400" dirty="0" smtClean="0"/>
                  <a:t>=0.4149</a:t>
                </a:r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9430" y="3330321"/>
                <a:ext cx="1477840" cy="374526"/>
              </a:xfrm>
              <a:prstGeom prst="rect">
                <a:avLst/>
              </a:prstGeom>
              <a:blipFill>
                <a:blip r:embed="rId6"/>
                <a:stretch>
                  <a:fillRect l="-6996" t="-22581" r="-11934" b="-48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473855" y="4317668"/>
                <a:ext cx="6373733" cy="11649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0.4366−0.4149</m:t>
                              </m:r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1−0.4366</m:t>
                              </m:r>
                            </m:e>
                          </m:d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420−(3+1)</m:t>
                              </m:r>
                            </m:e>
                          </m:d>
                        </m:den>
                      </m:f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=8.01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855" y="4317668"/>
                <a:ext cx="6373733" cy="11649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473855" y="5916320"/>
                <a:ext cx="1880771" cy="449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=4.61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855" y="5916320"/>
                <a:ext cx="1880771" cy="449803"/>
              </a:xfrm>
              <a:prstGeom prst="rect">
                <a:avLst/>
              </a:prstGeom>
              <a:blipFill>
                <a:blip r:embed="rId8"/>
                <a:stretch>
                  <a:fillRect b="-1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373834" y="5916320"/>
            <a:ext cx="2016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24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is rejected!</a:t>
            </a:r>
            <a:endParaRPr lang="en-GB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84875" y="6139035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160602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85293" y="556066"/>
            <a:ext cx="87424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Testing a single restriction involving multiple coefficients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7910733" y="3895981"/>
            <a:ext cx="408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Single restriction about coefficients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03419" y="1415010"/>
                <a:ext cx="66185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+...+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419" y="1415010"/>
                <a:ext cx="6618518" cy="430887"/>
              </a:xfrm>
              <a:prstGeom prst="rect">
                <a:avLst/>
              </a:prstGeom>
              <a:blipFill>
                <a:blip r:embed="rId2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03419" y="3127407"/>
                <a:ext cx="192353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3419" y="3127407"/>
                <a:ext cx="192353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03419" y="2481943"/>
            <a:ext cx="3812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example, it could be like this: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29949" y="3834426"/>
                <a:ext cx="25495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949" y="3834426"/>
                <a:ext cx="254954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29949" y="4624360"/>
                <a:ext cx="313842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=3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949" y="4624360"/>
                <a:ext cx="3138423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57349" y="86214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70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65120" y="493263"/>
            <a:ext cx="74893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Hypothesis tests, confidence intervals in multiple regression models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0891" y="79376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214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75030" y="2327181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+...+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5030" y="2327181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5926" b="-4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2203269" y="4068768"/>
            <a:ext cx="9692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/>
              <a:t>Hypothesis tests and confidence intervals for a single coefficient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4749" y="5123043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Nothing new...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4428" y="483717"/>
            <a:ext cx="21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Two </a:t>
            </a:r>
            <a:r>
              <a:rPr lang="en-GB" dirty="0" smtClean="0"/>
              <a:t>approaches: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954428" y="1023648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1.If software allows, tell it the restrictions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954428" y="2364767"/>
            <a:ext cx="8218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2.Rewrite </a:t>
            </a:r>
            <a:r>
              <a:rPr lang="en-GB" dirty="0"/>
              <a:t>the model in order to restrictions appears as coefficients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93655" y="1555261"/>
            <a:ext cx="5940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compare to </a:t>
            </a:r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n-GB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1,∞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(</a:t>
            </a:r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=1 because there is only 1 restriction)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70300" y="3018869"/>
                <a:ext cx="47729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300" y="3018869"/>
                <a:ext cx="4772918" cy="430887"/>
              </a:xfrm>
              <a:prstGeom prst="rect">
                <a:avLst/>
              </a:prstGeom>
              <a:blipFill>
                <a:blip r:embed="rId2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397912" y="4015963"/>
                <a:ext cx="16453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912" y="4015963"/>
                <a:ext cx="1645386" cy="369332"/>
              </a:xfrm>
              <a:prstGeom prst="rect">
                <a:avLst/>
              </a:prstGeom>
              <a:blipFill>
                <a:blip r:embed="rId3"/>
                <a:stretch>
                  <a:fillRect l="-3333" r="-370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63763" y="4015963"/>
                <a:ext cx="16453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763" y="4015963"/>
                <a:ext cx="1645386" cy="369332"/>
              </a:xfrm>
              <a:prstGeom prst="rect">
                <a:avLst/>
              </a:prstGeom>
              <a:blipFill>
                <a:blip r:embed="rId4"/>
                <a:stretch>
                  <a:fillRect l="-3333" r="-370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97912" y="4885509"/>
                <a:ext cx="31363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Add and subtract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 smtClean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7912" y="4885509"/>
                <a:ext cx="3136371" cy="400110"/>
              </a:xfrm>
              <a:prstGeom prst="rect">
                <a:avLst/>
              </a:prstGeom>
              <a:blipFill>
                <a:blip r:embed="rId5"/>
                <a:stretch>
                  <a:fillRect l="-1942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074561" y="5674279"/>
                <a:ext cx="7419619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4561" y="5674279"/>
                <a:ext cx="7419619" cy="430887"/>
              </a:xfrm>
              <a:prstGeom prst="rect">
                <a:avLst/>
              </a:prstGeom>
              <a:blipFill>
                <a:blip r:embed="rId6"/>
                <a:stretch>
                  <a:fillRect t="-25352" b="-47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010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48435" y="762646"/>
                <a:ext cx="870576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sr-Latn-R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r-Latn-R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35" y="762646"/>
                <a:ext cx="8705761" cy="430887"/>
              </a:xfrm>
              <a:prstGeom prst="rect">
                <a:avLst/>
              </a:prstGeom>
              <a:blipFill>
                <a:blip r:embed="rId2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48434" y="1696442"/>
                <a:ext cx="870576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b="0" i="1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8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sr-Latn-R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r-Latn-R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34" y="1696442"/>
                <a:ext cx="8705761" cy="430887"/>
              </a:xfrm>
              <a:prstGeom prst="rect">
                <a:avLst/>
              </a:prstGeom>
              <a:blipFill>
                <a:blip r:embed="rId3"/>
                <a:stretch>
                  <a:fillRect t="-25352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8434" y="2630238"/>
                <a:ext cx="16453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34" y="2630238"/>
                <a:ext cx="1645386" cy="369332"/>
              </a:xfrm>
              <a:prstGeom prst="rect">
                <a:avLst/>
              </a:prstGeom>
              <a:blipFill>
                <a:blip r:embed="rId4"/>
                <a:stretch>
                  <a:fillRect l="-3333" r="-370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48434" y="3502479"/>
                <a:ext cx="195906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34" y="3502479"/>
                <a:ext cx="1959062" cy="369332"/>
              </a:xfrm>
              <a:prstGeom prst="rect">
                <a:avLst/>
              </a:prstGeom>
              <a:blipFill>
                <a:blip r:embed="rId5"/>
                <a:stretch>
                  <a:fillRect l="-2804" r="-3115" b="-3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8434" y="4378541"/>
                <a:ext cx="135992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434" y="4378541"/>
                <a:ext cx="1359924" cy="369332"/>
              </a:xfrm>
              <a:prstGeom prst="rect">
                <a:avLst/>
              </a:prstGeom>
              <a:blipFill>
                <a:blip r:embed="rId6"/>
                <a:stretch>
                  <a:fillRect l="-4036" r="-4484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501650" y="4378541"/>
            <a:ext cx="706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t-test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93921" y="4563207"/>
            <a:ext cx="66185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0980" y="475008"/>
            <a:ext cx="3369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More than one restriction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40980" y="1300312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980" y="1300312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28363" y="2657425"/>
                <a:ext cx="25895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363" y="2657425"/>
                <a:ext cx="258955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00470" y="3284442"/>
                <a:ext cx="191744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0470" y="3284442"/>
                <a:ext cx="191744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28363" y="4196693"/>
                <a:ext cx="435247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𝑙𝑒𝑎𝑠𝑡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𝑜𝑛𝑒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𝑡𝑟𝑢𝑒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363" y="4196693"/>
                <a:ext cx="435247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28363" y="4911303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</a:t>
            </a:r>
            <a:r>
              <a:rPr lang="en-GB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=2</a:t>
            </a:r>
            <a:endParaRPr lang="en-GB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629742" y="5822275"/>
                <a:ext cx="3289362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>
                  <a:defRPr sz="2800" i="1">
                    <a:latin typeface="Cambria Math" panose="02040503050406030204" pitchFamily="18" charset="0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𝑐𝑜𝑚𝑝𝑎𝑟𝑖𝑛𝑔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𝑡𝑜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GB">
                              <a:latin typeface="Cambria Math" panose="02040503050406030204" pitchFamily="18" charset="0"/>
                            </a:rPr>
                            <m:t>,∞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42" y="5822275"/>
                <a:ext cx="3289362" cy="464101"/>
              </a:xfrm>
              <a:prstGeom prst="rect">
                <a:avLst/>
              </a:prstGeom>
              <a:blipFill>
                <a:blip r:embed="rId6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258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741574" y="1744448"/>
                <a:ext cx="6618518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1574" y="1744448"/>
                <a:ext cx="6618518" cy="492443"/>
              </a:xfrm>
              <a:prstGeom prst="rect">
                <a:avLst/>
              </a:prstGeom>
              <a:blipFill>
                <a:blip r:embed="rId2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41574" y="2674842"/>
                <a:ext cx="25895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1574" y="2674842"/>
                <a:ext cx="258955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817638" y="631763"/>
            <a:ext cx="3326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Homoscedastic case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29015" y="3282070"/>
                <a:ext cx="210211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9015" y="3282070"/>
                <a:ext cx="2102114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41574" y="4187984"/>
                <a:ext cx="435247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𝑙𝑒𝑎𝑠𝑡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𝑜𝑛𝑒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𝑡𝑟𝑢𝑒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1574" y="4187984"/>
                <a:ext cx="435247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10797" y="5189110"/>
                <a:ext cx="877551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sr-Latn-R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r-Latn-R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sr-Latn-R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sr-Latn-RS" sz="32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sr-Latn-RS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r-Latn-R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sr-Latn-R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0797" y="5189110"/>
                <a:ext cx="8775512" cy="492443"/>
              </a:xfrm>
              <a:prstGeom prst="rect">
                <a:avLst/>
              </a:prstGeom>
              <a:blipFill>
                <a:blip r:embed="rId6"/>
                <a:stretch>
                  <a:fillRect t="-24691" b="-493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525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693677" y="530024"/>
                <a:ext cx="8775512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2−</m:t>
                        </m:r>
                        <m:sSub>
                          <m:sSubPr>
                            <m:ctrlPr>
                              <a:rPr lang="sr-Latn-R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r-Latn-R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sr-Latn-R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3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 smtClean="0"/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r-Latn-RS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sr-Latn-RS" sz="32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sr-Latn-RS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r-Latn-R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sr-Latn-R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32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32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677" y="530024"/>
                <a:ext cx="8775512" cy="492443"/>
              </a:xfrm>
              <a:prstGeom prst="rect">
                <a:avLst/>
              </a:prstGeom>
              <a:blipFill>
                <a:blip r:embed="rId2"/>
                <a:stretch>
                  <a:fillRect t="-25926" b="-4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88673" y="2697282"/>
                <a:ext cx="926760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r-Latn-RS" sz="32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673" y="2697282"/>
                <a:ext cx="9267602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27465" y="3802094"/>
                <a:ext cx="3562962" cy="5014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465" y="3802094"/>
                <a:ext cx="3562962" cy="5014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1231784" y="653135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UR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210013" y="385274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0833463" y="853190"/>
            <a:ext cx="2894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548847" y="4052803"/>
            <a:ext cx="43717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978195" y="1345633"/>
                <a:ext cx="9312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𝑆𝑆𝑅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𝑈𝑅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8195" y="1345633"/>
                <a:ext cx="931217" cy="369332"/>
              </a:xfrm>
              <a:prstGeom prst="rect">
                <a:avLst/>
              </a:prstGeom>
              <a:blipFill>
                <a:blip r:embed="rId5"/>
                <a:stretch>
                  <a:fillRect l="-6536" r="-654" b="-1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1049368" y="1787525"/>
                <a:ext cx="788870" cy="4692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𝑈𝑅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9368" y="1787525"/>
                <a:ext cx="788870" cy="469296"/>
              </a:xfrm>
              <a:prstGeom prst="rect">
                <a:avLst/>
              </a:prstGeom>
              <a:blipFill>
                <a:blip r:embed="rId6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914483" y="4464430"/>
                <a:ext cx="9312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𝑆𝑆𝑅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𝑈𝑅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4483" y="4464430"/>
                <a:ext cx="931217" cy="369332"/>
              </a:xfrm>
              <a:prstGeom prst="rect">
                <a:avLst/>
              </a:prstGeom>
              <a:blipFill>
                <a:blip r:embed="rId7"/>
                <a:stretch>
                  <a:fillRect l="-5882" r="-654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0951387" y="4915881"/>
                <a:ext cx="788870" cy="4692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𝑈𝑅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1387" y="4915881"/>
                <a:ext cx="788870" cy="469296"/>
              </a:xfrm>
              <a:prstGeom prst="rect">
                <a:avLst/>
              </a:prstGeom>
              <a:blipFill>
                <a:blip r:embed="rId8"/>
                <a:stretch>
                  <a:fillRect b="-5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827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12" grpId="0"/>
      <p:bldP spid="14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733415" y="772415"/>
                <a:ext cx="3050450" cy="1524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𝑆𝑆𝑅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3+1</m:t>
                                  </m:r>
                                </m:e>
                              </m:d>
                            </m:den>
                          </m:f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415" y="772415"/>
                <a:ext cx="3050450" cy="15243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906000" y="1309677"/>
                <a:ext cx="743472" cy="4498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0" y="1309677"/>
                <a:ext cx="743472" cy="4498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76577" y="4275187"/>
                <a:ext cx="4461285" cy="12671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num>
                        <m:den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𝑈𝑅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−(3+1)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6577" y="4275187"/>
                <a:ext cx="4461285" cy="126714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138057" y="3300549"/>
            <a:ext cx="564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or: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963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80923" y="564780"/>
            <a:ext cx="7358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Confidence sets for multiple  coefficients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3474" y="78064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228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73811" y="2036224"/>
                <a:ext cx="8575553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=649.6−0.29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+3.87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𝐸𝑋𝑃𝑁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−0.659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811" y="2036224"/>
                <a:ext cx="8575553" cy="4452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47427" y="2511403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15.5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427" y="2511403"/>
                <a:ext cx="912686" cy="369332"/>
              </a:xfrm>
              <a:prstGeom prst="rect">
                <a:avLst/>
              </a:prstGeom>
              <a:blipFill>
                <a:blip r:embed="rId3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37346" y="2511403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0.48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346" y="2511403"/>
                <a:ext cx="912686" cy="369332"/>
              </a:xfrm>
              <a:prstGeom prst="rect">
                <a:avLst/>
              </a:prstGeom>
              <a:blipFill>
                <a:blip r:embed="rId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77861" y="2496445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1.59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861" y="2496445"/>
                <a:ext cx="912686" cy="369332"/>
              </a:xfrm>
              <a:prstGeom prst="rect">
                <a:avLst/>
              </a:prstGeom>
              <a:blipFill>
                <a:blip r:embed="rId5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733233" y="2511403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0.52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3233" y="2511403"/>
                <a:ext cx="912686" cy="369332"/>
              </a:xfrm>
              <a:prstGeom prst="rect">
                <a:avLst/>
              </a:prstGeom>
              <a:blipFill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595154" y="3884023"/>
            <a:ext cx="527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95% Confidence interval for joint hypotheses?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046720" y="4075611"/>
            <a:ext cx="1245326" cy="87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35000" y="3884023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Ellipse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595154" y="4825756"/>
                <a:ext cx="348980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𝐸𝑋𝑃𝑁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154" y="4825756"/>
                <a:ext cx="3489801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6759976" y="4911700"/>
            <a:ext cx="1635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H</a:t>
            </a:r>
            <a:r>
              <a:rPr lang="en-GB" sz="20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is rejected</a:t>
            </a:r>
            <a:endParaRPr lang="en-GB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42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406" y="299121"/>
            <a:ext cx="7894263" cy="5348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2263" y="6139543"/>
            <a:ext cx="283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(0,0) is out of the range!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23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0740" y="814642"/>
            <a:ext cx="6569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Omitted variable bias in multiple regression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599" y="81464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231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47406" y="1968137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It occurs when: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570740" y="2830286"/>
            <a:ext cx="6832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Omitted variable is correlated with any of X</a:t>
            </a:r>
            <a:r>
              <a:rPr lang="en-GB" baseline="-25000" dirty="0" smtClean="0"/>
              <a:t>i</a:t>
            </a:r>
            <a:r>
              <a:rPr lang="en-GB" dirty="0" smtClean="0"/>
              <a:t> in the model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588529" y="3522116"/>
            <a:ext cx="441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Omitted variable helps to explain Y</a:t>
            </a:r>
            <a:r>
              <a:rPr lang="en-GB" baseline="-25000" dirty="0" smtClean="0"/>
              <a:t>i</a:t>
            </a:r>
            <a:endParaRPr lang="en-GB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4232366" y="4310742"/>
            <a:ext cx="4527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Estimates are biased and inconsistent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16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3727" y="475157"/>
            <a:ext cx="3635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Model specification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39932" y="73676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229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76810" y="1371991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dirty="0" smtClean="0"/>
              <a:t>(</a:t>
            </a:r>
            <a:r>
              <a:rPr lang="en-GB" dirty="0" smtClean="0"/>
              <a:t>What </a:t>
            </a:r>
            <a:r>
              <a:rPr lang="en-GB" dirty="0"/>
              <a:t>variables to </a:t>
            </a:r>
            <a:r>
              <a:rPr lang="en-GB" dirty="0" smtClean="0"/>
              <a:t>include</a:t>
            </a:r>
            <a:r>
              <a:rPr lang="sr-Latn-RS" dirty="0" smtClean="0"/>
              <a:t>?)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18316" y="2307771"/>
            <a:ext cx="8520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RS" dirty="0" smtClean="0"/>
              <a:t>Choose </a:t>
            </a:r>
            <a:r>
              <a:rPr lang="en-GB" dirty="0" smtClean="0"/>
              <a:t>a </a:t>
            </a:r>
            <a:r>
              <a:rPr lang="sr-Latn-RS" dirty="0" smtClean="0"/>
              <a:t>core set of variables base </a:t>
            </a:r>
            <a:r>
              <a:rPr lang="en-GB" dirty="0" smtClean="0"/>
              <a:t>up</a:t>
            </a:r>
            <a:r>
              <a:rPr lang="sr-Latn-RS" dirty="0" smtClean="0"/>
              <a:t>on the expert judgement, economic theory, </a:t>
            </a:r>
            <a:r>
              <a:rPr lang="en-GB" dirty="0" smtClean="0"/>
              <a:t>and knowledge how data were collected.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526306" y="3056965"/>
            <a:ext cx="8965" cy="7530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85011" y="3912863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Base specification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18316" y="4616823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List of candidate variables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918316" y="5441577"/>
            <a:ext cx="347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Step 1: Check the robustness: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918316" y="5822371"/>
            <a:ext cx="873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Putting in and out candidate variable and look at the changes in 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𝛽 and </a:t>
            </a:r>
            <a:r>
              <a:rPr lang="en-GB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89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8541" y="842382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OLS: 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901361" y="719913"/>
                <a:ext cx="6441956" cy="584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GB" sz="3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3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3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361" y="719913"/>
                <a:ext cx="6441956" cy="58413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47406" y="1915886"/>
                <a:ext cx="1699953" cy="5499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𝑆𝐸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400" dirty="0" smtClean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b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</m:sub>
                      <m:sup/>
                    </m:sSubSup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406" y="1915886"/>
                <a:ext cx="1699953" cy="549959"/>
              </a:xfrm>
              <a:prstGeom prst="rect">
                <a:avLst/>
              </a:prstGeom>
              <a:blipFill>
                <a:blip r:embed="rId3"/>
                <a:stretch>
                  <a:fillRect t="-6593" b="-9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640822" y="1915886"/>
                <a:ext cx="1740092" cy="6960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822" y="1915886"/>
                <a:ext cx="1740092" cy="6960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70048" y="2006199"/>
                <a:ext cx="13678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000" b="0" dirty="0" smtClean="0"/>
                  <a:t>as</a:t>
                </a:r>
                <a:r>
                  <a:rPr lang="en-GB" sz="2400" b="0" dirty="0" smtClean="0"/>
                  <a:t>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048" y="2006199"/>
                <a:ext cx="1367875" cy="369332"/>
              </a:xfrm>
              <a:prstGeom prst="rect">
                <a:avLst/>
              </a:prstGeom>
              <a:blipFill>
                <a:blip r:embed="rId5"/>
                <a:stretch>
                  <a:fillRect l="-11607" t="-8197" r="-4911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002122" y="3652993"/>
                <a:ext cx="2772362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122" y="3652993"/>
                <a:ext cx="2772362" cy="4655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010788" y="4531534"/>
                <a:ext cx="2764090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788" y="4531534"/>
                <a:ext cx="2764090" cy="4655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002122" y="3023694"/>
            <a:ext cx="3760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We wish to test the following: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3449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202325" y="529883"/>
                <a:ext cx="515429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 smtClean="0"/>
                  <a:t>Interpreting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̅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</m:acc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 smtClean="0"/>
                  <a:t> in </a:t>
                </a:r>
                <a:r>
                  <a:rPr lang="en-GB" sz="2400" dirty="0"/>
                  <a:t>practice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325" y="529883"/>
                <a:ext cx="5154296" cy="461665"/>
              </a:xfrm>
              <a:prstGeom prst="rect">
                <a:avLst/>
              </a:prstGeom>
              <a:blipFill>
                <a:blip r:embed="rId2"/>
                <a:stretch>
                  <a:fillRect l="-1773" t="-10526" r="-827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1223" y="76071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234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752678" y="1715332"/>
            <a:ext cx="6575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high </a:t>
            </a:r>
            <a:r>
              <a:rPr lang="en-GB" i="1" dirty="0" smtClean="0"/>
              <a:t>R</a:t>
            </a:r>
            <a:r>
              <a:rPr lang="en-GB" baseline="30000" dirty="0" smtClean="0"/>
              <a:t>2</a:t>
            </a:r>
            <a:r>
              <a:rPr lang="en-GB" dirty="0" smtClean="0"/>
              <a:t> means that </a:t>
            </a:r>
            <a:r>
              <a:rPr lang="en-GB" dirty="0" err="1" smtClean="0"/>
              <a:t>regressors</a:t>
            </a:r>
            <a:r>
              <a:rPr lang="en-GB" dirty="0" smtClean="0"/>
              <a:t> are good at predicting </a:t>
            </a:r>
            <a:r>
              <a:rPr lang="en-GB" i="1" dirty="0" smtClean="0"/>
              <a:t>Y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52677" y="2632747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points: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752677" y="3070298"/>
            <a:ext cx="907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An increase in </a:t>
            </a:r>
            <a:r>
              <a:rPr lang="en-GB" i="1" dirty="0" smtClean="0"/>
              <a:t>R</a:t>
            </a:r>
            <a:r>
              <a:rPr lang="en-GB" baseline="30000" dirty="0" smtClean="0"/>
              <a:t>2</a:t>
            </a:r>
            <a:r>
              <a:rPr lang="en-GB" dirty="0" smtClean="0"/>
              <a:t> does not mean that added variable is statistically significant.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752677" y="3618381"/>
            <a:ext cx="9073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 A high </a:t>
            </a:r>
            <a:r>
              <a:rPr lang="en-GB" i="1" dirty="0" smtClean="0"/>
              <a:t>R</a:t>
            </a:r>
            <a:r>
              <a:rPr lang="en-GB" baseline="30000" dirty="0" smtClean="0"/>
              <a:t>2</a:t>
            </a:r>
            <a:r>
              <a:rPr lang="en-GB" dirty="0" smtClean="0"/>
              <a:t> does not mean that </a:t>
            </a:r>
            <a:r>
              <a:rPr lang="en-GB" dirty="0" err="1" smtClean="0"/>
              <a:t>regressors</a:t>
            </a:r>
            <a:r>
              <a:rPr lang="en-GB" dirty="0" smtClean="0"/>
              <a:t> are true cause of </a:t>
            </a:r>
            <a:r>
              <a:rPr lang="en-GB" i="1" dirty="0" smtClean="0"/>
              <a:t>Y</a:t>
            </a:r>
            <a:r>
              <a:rPr lang="en-GB" dirty="0" smtClean="0"/>
              <a:t>. Example: umbrellas and rain. Example 2: parking lots and test scores.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752677" y="4443463"/>
            <a:ext cx="907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 A high </a:t>
            </a:r>
            <a:r>
              <a:rPr lang="en-GB" i="1" dirty="0" smtClean="0"/>
              <a:t>R</a:t>
            </a:r>
            <a:r>
              <a:rPr lang="en-GB" baseline="30000" dirty="0" smtClean="0"/>
              <a:t>2</a:t>
            </a:r>
            <a:r>
              <a:rPr lang="en-GB" dirty="0" smtClean="0"/>
              <a:t> does not mean that we are free of omitted variable bias.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52677" y="5080829"/>
            <a:ext cx="907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4. A high </a:t>
            </a:r>
            <a:r>
              <a:rPr lang="en-GB" i="1" dirty="0" smtClean="0"/>
              <a:t>R</a:t>
            </a:r>
            <a:r>
              <a:rPr lang="en-GB" baseline="30000" dirty="0" smtClean="0"/>
              <a:t>2</a:t>
            </a:r>
            <a:r>
              <a:rPr lang="en-GB" dirty="0" smtClean="0"/>
              <a:t> does not mean that we have most appropriate set of </a:t>
            </a:r>
            <a:r>
              <a:rPr lang="en-GB" dirty="0" err="1" smtClean="0"/>
              <a:t>regressors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992596" y="5436600"/>
            <a:ext cx="90918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 </a:t>
            </a:r>
            <a:r>
              <a:rPr lang="en-GB" dirty="0" smtClean="0"/>
              <a:t>low </a:t>
            </a:r>
            <a:r>
              <a:rPr lang="en-GB" i="1" dirty="0"/>
              <a:t>R</a:t>
            </a:r>
            <a:r>
              <a:rPr lang="en-GB" baseline="30000" dirty="0"/>
              <a:t>2</a:t>
            </a:r>
            <a:r>
              <a:rPr lang="en-GB" dirty="0"/>
              <a:t> does not mean that we </a:t>
            </a:r>
            <a:r>
              <a:rPr lang="en-GB" dirty="0" smtClean="0"/>
              <a:t>do not have </a:t>
            </a:r>
            <a:r>
              <a:rPr lang="en-GB" dirty="0"/>
              <a:t>most appropriate set of </a:t>
            </a:r>
            <a:r>
              <a:rPr lang="en-GB" dirty="0" err="1" smtClean="0"/>
              <a:t>regressors</a:t>
            </a:r>
            <a:r>
              <a:rPr lang="en-GB" dirty="0"/>
              <a:t> </a:t>
            </a:r>
            <a:r>
              <a:rPr lang="en-GB" dirty="0" smtClean="0"/>
              <a:t>(because of high variance).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607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57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421086" y="461553"/>
                <a:ext cx="2010807" cy="1055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,0</m:t>
                              </m:r>
                            </m:sub>
                          </m:sSub>
                        </m:num>
                        <m:den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𝑆𝐸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086" y="461553"/>
                <a:ext cx="2010807" cy="10551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135086" y="1950720"/>
            <a:ext cx="5179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For large N, two-tailed or one-tailed test.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007360" y="3196046"/>
            <a:ext cx="1712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Two tailed: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043353" y="3196046"/>
                <a:ext cx="161537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&gt;1.96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353" y="3196046"/>
                <a:ext cx="1615379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984275" y="3196046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is rejected with 5% significance level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007360" y="4158343"/>
            <a:ext cx="1712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One tailed: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43353" y="4158343"/>
                <a:ext cx="165744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&gt;&lt;1.64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3353" y="4158343"/>
                <a:ext cx="165744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84275" y="4158343"/>
            <a:ext cx="5011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</a:t>
            </a:r>
            <a:r>
              <a:rPr lang="en-GB" sz="2000" baseline="-25000" dirty="0" smtClean="0"/>
              <a:t>0</a:t>
            </a:r>
            <a:r>
              <a:rPr lang="en-GB" sz="2000" dirty="0" smtClean="0"/>
              <a:t> is rejected with 5% significance level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1104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1280" y="801188"/>
            <a:ext cx="291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Confidence interval 95%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71493" y="1545519"/>
                <a:ext cx="2869440" cy="498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1.96⋅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1493" y="1545519"/>
                <a:ext cx="2869440" cy="49885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850927" y="3287485"/>
            <a:ext cx="291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Confidence interval 90%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101140" y="4031816"/>
                <a:ext cx="2869440" cy="4988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GB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1.64⋅</m:t>
                      </m:r>
                      <m:r>
                        <a:rPr lang="en-GB" sz="2800" i="1">
                          <a:latin typeface="Cambria Math" panose="02040503050406030204" pitchFamily="18" charset="0"/>
                        </a:rPr>
                        <m:t>𝑆𝐸</m:t>
                      </m:r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1140" y="4031816"/>
                <a:ext cx="2869440" cy="4988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263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4376" y="539931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Example: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96577" y="1396942"/>
                <a:ext cx="6297558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=686.0−1.10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−0.65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577" y="1396942"/>
                <a:ext cx="6297558" cy="4452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29794" y="2002971"/>
                <a:ext cx="7427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8.7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794" y="2002971"/>
                <a:ext cx="742767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627223" y="2010567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0.43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223" y="2010567"/>
                <a:ext cx="912686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255725" y="2010567"/>
                <a:ext cx="10826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0.031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725" y="2010567"/>
                <a:ext cx="1082604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66683" y="2748321"/>
                <a:ext cx="2772362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683" y="2748321"/>
                <a:ext cx="2772362" cy="4655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74955" y="3347593"/>
                <a:ext cx="2764090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1,0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4955" y="3347593"/>
                <a:ext cx="2764090" cy="4655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196577" y="4116049"/>
                <a:ext cx="2715423" cy="611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−1.1−0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0.43</m:t>
                        </m:r>
                      </m:den>
                    </m:f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=−2.54</a:t>
                </a:r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577" y="4116049"/>
                <a:ext cx="2715423" cy="611962"/>
              </a:xfrm>
              <a:prstGeom prst="rect">
                <a:avLst/>
              </a:prstGeom>
              <a:blipFill>
                <a:blip r:embed="rId8"/>
                <a:stretch>
                  <a:fillRect t="-4950" r="-6502" b="-178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96577" y="5419037"/>
                <a:ext cx="13831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&gt;1.96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577" y="5419037"/>
                <a:ext cx="1383136" cy="369332"/>
              </a:xfrm>
              <a:prstGeom prst="rect">
                <a:avLst/>
              </a:prstGeom>
              <a:blipFill>
                <a:blip r:embed="rId9"/>
                <a:stretch>
                  <a:fillRect r="-4846"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958919" y="5419037"/>
            <a:ext cx="453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</a:t>
            </a:r>
            <a:r>
              <a:rPr lang="en-GB" baseline="-25000" dirty="0" smtClean="0"/>
              <a:t>0</a:t>
            </a:r>
            <a:r>
              <a:rPr lang="en-GB" dirty="0" smtClean="0"/>
              <a:t> is rejected with 5% significance level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962503" y="4237364"/>
                <a:ext cx="23766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=0.011&lt;0.05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2503" y="4237364"/>
                <a:ext cx="2376676" cy="369332"/>
              </a:xfrm>
              <a:prstGeom prst="rect">
                <a:avLst/>
              </a:prstGeom>
              <a:blipFill>
                <a:blip r:embed="rId10"/>
                <a:stretch>
                  <a:fillRect l="-2308" r="-2821" b="-278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204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73829" y="661851"/>
            <a:ext cx="2478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Confidence interval: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23256" y="1410788"/>
                <a:ext cx="262046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−1.1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±1.96∙0.043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3256" y="1410788"/>
                <a:ext cx="2620461" cy="369332"/>
              </a:xfrm>
              <a:prstGeom prst="rect">
                <a:avLst/>
              </a:prstGeom>
              <a:blipFill>
                <a:blip r:embed="rId2"/>
                <a:stretch>
                  <a:fillRect r="-2326" b="-180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23256" y="2394856"/>
                <a:ext cx="205723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−3.90, −0.52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3256" y="2394856"/>
                <a:ext cx="2057230" cy="369332"/>
              </a:xfrm>
              <a:prstGeom prst="rect">
                <a:avLst/>
              </a:prstGeom>
              <a:blipFill>
                <a:blip r:embed="rId3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9673575" y="6011564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97827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49913" y="507815"/>
            <a:ext cx="41761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Joint hypothesis testing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5726" y="769425"/>
            <a:ext cx="56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219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306552" y="2581308"/>
                <a:ext cx="8575553" cy="445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𝑇𝑒𝑠𝑡𝑆𝑐𝑜𝑟𝑒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=649.6−0.</m:t>
                      </m:r>
                      <m:r>
                        <a:rPr lang="en-GB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𝑆𝑇𝑅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+3.87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𝐸𝑋𝑃𝑁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−0.659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𝐸𝐿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552" y="2581308"/>
                <a:ext cx="8575553" cy="4452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91723" y="3146362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15.5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1723" y="3146362"/>
                <a:ext cx="912686" cy="369332"/>
              </a:xfrm>
              <a:prstGeom prst="rect">
                <a:avLst/>
              </a:prstGeom>
              <a:blipFill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81642" y="3146362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0.48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642" y="3146362"/>
                <a:ext cx="912686" cy="369332"/>
              </a:xfrm>
              <a:prstGeom prst="rect">
                <a:avLst/>
              </a:prstGeom>
              <a:blipFill>
                <a:blip r:embed="rId4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22157" y="3131404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1.59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157" y="3131404"/>
                <a:ext cx="912686" cy="369332"/>
              </a:xfrm>
              <a:prstGeom prst="rect">
                <a:avLst/>
              </a:prstGeom>
              <a:blipFill>
                <a:blip r:embed="rId5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477529" y="3146362"/>
                <a:ext cx="91268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0.52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7529" y="3146362"/>
                <a:ext cx="912686" cy="369332"/>
              </a:xfrm>
              <a:prstGeom prst="rect">
                <a:avLst/>
              </a:prstGeom>
              <a:blipFill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107474" y="1774622"/>
            <a:ext cx="9706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What is the effect of STR on </a:t>
            </a:r>
            <a:r>
              <a:rPr lang="en-GB" dirty="0" err="1" smtClean="0"/>
              <a:t>TestScore</a:t>
            </a:r>
            <a:r>
              <a:rPr lang="en-GB" dirty="0" smtClean="0"/>
              <a:t> holding the expenditure per student constant?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06552" y="4066903"/>
            <a:ext cx="6308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 it looks like STR does not have effect on </a:t>
            </a:r>
            <a:r>
              <a:rPr lang="en-GB" dirty="0" err="1" smtClean="0"/>
              <a:t>TestScore</a:t>
            </a:r>
            <a:r>
              <a:rPr lang="en-GB" dirty="0" smtClean="0"/>
              <a:t>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402878" y="4541081"/>
                <a:ext cx="2859694" cy="612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−0.19−0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0.48</m:t>
                        </m:r>
                      </m:den>
                    </m:f>
                  </m:oMath>
                </a14:m>
                <a:r>
                  <a:rPr lang="en-GB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=−0.60</a:t>
                </a:r>
                <a:endParaRPr lang="en-GB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2878" y="4541081"/>
                <a:ext cx="2859694" cy="612219"/>
              </a:xfrm>
              <a:prstGeom prst="rect">
                <a:avLst/>
              </a:prstGeom>
              <a:blipFill>
                <a:blip r:embed="rId7"/>
                <a:stretch>
                  <a:fillRect t="-5000" r="-6397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633758" y="4650994"/>
                <a:ext cx="138313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&lt;1.96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3758" y="4650994"/>
                <a:ext cx="1383136" cy="369332"/>
              </a:xfrm>
              <a:prstGeom prst="rect">
                <a:avLst/>
              </a:prstGeom>
              <a:blipFill>
                <a:blip r:embed="rId8"/>
                <a:stretch>
                  <a:fillRect r="-4846"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7396100" y="4650994"/>
            <a:ext cx="2039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Fail to reject H</a:t>
            </a:r>
            <a:r>
              <a:rPr lang="en-GB" sz="2000" baseline="-25000" dirty="0" smtClean="0"/>
              <a:t>0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06552" y="5677989"/>
                <a:ext cx="362522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𝑐𝑜𝑟𝑟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𝑆𝑇𝑅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𝐸𝑋𝑃𝑁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=−0.62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552" y="5677989"/>
                <a:ext cx="3625223" cy="369332"/>
              </a:xfrm>
              <a:prstGeom prst="rect">
                <a:avLst/>
              </a:prstGeom>
              <a:blipFill>
                <a:blip r:embed="rId9"/>
                <a:stretch>
                  <a:fillRect l="-336" r="-1513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9184875" y="6139035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B050"/>
                </a:solidFill>
              </a:rPr>
              <a:t>Gretl</a:t>
            </a:r>
            <a:r>
              <a:rPr lang="en-GB" b="1" dirty="0" smtClean="0">
                <a:solidFill>
                  <a:srgbClr val="00B050"/>
                </a:solidFill>
              </a:rPr>
              <a:t>: Test scores</a:t>
            </a:r>
          </a:p>
        </p:txBody>
      </p:sp>
    </p:spTree>
    <p:extLst>
      <p:ext uri="{BB962C8B-B14F-4D97-AF65-F5344CB8AC3E}">
        <p14:creationId xmlns:p14="http://schemas.microsoft.com/office/powerpoint/2010/main" val="194136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9988" y="522515"/>
            <a:ext cx="7204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need to do joint test because individual t-test is not correct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21962" y="1885153"/>
                <a:ext cx="258955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962" y="1885153"/>
                <a:ext cx="2589555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30234" y="2545229"/>
                <a:ext cx="552824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𝑙𝑒𝑎𝑠𝑡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𝑜𝑛𝑒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𝑡𝑤𝑜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𝑖𝑠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𝑛𝑜𝑡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𝑧𝑒𝑟𝑜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0234" y="2545229"/>
                <a:ext cx="552824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721962" y="1255854"/>
            <a:ext cx="3760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We wish to test the following: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73829" y="3596640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imposes two restrictions on the model!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86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370</TotalTime>
  <Words>783</Words>
  <Application>Microsoft Office PowerPoint</Application>
  <PresentationFormat>Widescreen</PresentationFormat>
  <Paragraphs>222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Cambria Math</vt:lpstr>
      <vt:lpstr>Century Gothic</vt:lpstr>
      <vt:lpstr>Wingdings 3</vt:lpstr>
      <vt:lpstr>Wisp</vt:lpstr>
      <vt:lpstr>Statistics and Econometrics of Financial Markets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63</cp:revision>
  <dcterms:created xsi:type="dcterms:W3CDTF">2019-06-26T18:35:28Z</dcterms:created>
  <dcterms:modified xsi:type="dcterms:W3CDTF">2019-12-04T09:17:36Z</dcterms:modified>
</cp:coreProperties>
</file>