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3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71" r:id="rId32"/>
    <p:sldId id="262" r:id="rId33"/>
    <p:sldId id="289" r:id="rId34"/>
    <p:sldId id="290" r:id="rId35"/>
    <p:sldId id="291" r:id="rId36"/>
    <p:sldId id="292" r:id="rId37"/>
    <p:sldId id="293" r:id="rId38"/>
    <p:sldId id="294" r:id="rId39"/>
    <p:sldId id="261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2" autoAdjust="0"/>
    <p:restoredTop sz="94660"/>
  </p:normalViewPr>
  <p:slideViewPr>
    <p:cSldViewPr snapToGrid="0">
      <p:cViewPr varScale="1">
        <p:scale>
          <a:sx n="88" d="100"/>
          <a:sy n="88" d="100"/>
        </p:scale>
        <p:origin x="30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0" Type="http://schemas.openxmlformats.org/officeDocument/2006/relationships/image" Target="../media/image44.png"/><Relationship Id="rId4" Type="http://schemas.openxmlformats.org/officeDocument/2006/relationships/image" Target="../media/image40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0.png"/><Relationship Id="rId7" Type="http://schemas.openxmlformats.org/officeDocument/2006/relationships/image" Target="../media/image87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7" Type="http://schemas.openxmlformats.org/officeDocument/2006/relationships/image" Target="../media/image117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8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72739" y="489383"/>
            <a:ext cx="73244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A general approach to </a:t>
            </a:r>
            <a:r>
              <a:rPr lang="en-GB" sz="2400" dirty="0" smtClean="0"/>
              <a:t>modelling </a:t>
            </a:r>
            <a:r>
              <a:rPr lang="en-GB" sz="2400" dirty="0"/>
              <a:t>nonlinearities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2811" y="83602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262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363305" y="1537454"/>
            <a:ext cx="5035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1.	Identify possible non-linear relationships</a:t>
            </a:r>
          </a:p>
        </p:txBody>
      </p:sp>
      <p:sp>
        <p:nvSpPr>
          <p:cNvPr id="5" name="Rectangle 4"/>
          <p:cNvSpPr/>
          <p:nvPr/>
        </p:nvSpPr>
        <p:spPr>
          <a:xfrm>
            <a:off x="3884023" y="1906786"/>
            <a:ext cx="2272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Economic theory</a:t>
            </a:r>
          </a:p>
          <a:p>
            <a:r>
              <a:rPr lang="en-GB" dirty="0"/>
              <a:t>Plot the 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3305" y="2660859"/>
            <a:ext cx="3629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2.	Specify non-linear function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884023" y="3030191"/>
            <a:ext cx="225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Estimate using OLS</a:t>
            </a:r>
          </a:p>
        </p:txBody>
      </p:sp>
      <p:sp>
        <p:nvSpPr>
          <p:cNvPr id="8" name="Rectangle 7"/>
          <p:cNvSpPr/>
          <p:nvPr/>
        </p:nvSpPr>
        <p:spPr>
          <a:xfrm>
            <a:off x="3363304" y="3541264"/>
            <a:ext cx="7400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3.	Determine if non-linear specification is an improvement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4023" y="4019123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 t-test and F-test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377073" y="5737507"/>
                <a:ext cx="4648452" cy="483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2400" dirty="0"/>
                      <m:t>+</m:t>
                    </m:r>
                    <m:sSub>
                      <m:sSubPr>
                        <m:ctrlPr>
                          <a:rPr lang="en-GB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Sup>
                      <m:sSubSupPr>
                        <m:ctrlPr>
                          <a:rPr lang="en-GB" sz="24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073" y="5737507"/>
                <a:ext cx="4648452" cy="483530"/>
              </a:xfrm>
              <a:prstGeom prst="rect">
                <a:avLst/>
              </a:prstGeom>
              <a:blipFill>
                <a:blip r:embed="rId2"/>
                <a:stretch>
                  <a:fillRect t="-750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355073" y="4615962"/>
                <a:ext cx="3746538" cy="4816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5073" y="4615962"/>
                <a:ext cx="3746538" cy="481670"/>
              </a:xfrm>
              <a:prstGeom prst="rect">
                <a:avLst/>
              </a:prstGeom>
              <a:blipFill>
                <a:blip r:embed="rId3"/>
                <a:stretch>
                  <a:fillRect t="-7595" b="-265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423829" y="4672131"/>
                <a:ext cx="15134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829" y="4672131"/>
                <a:ext cx="1513428" cy="369332"/>
              </a:xfrm>
              <a:prstGeom prst="rect">
                <a:avLst/>
              </a:prstGeom>
              <a:blipFill>
                <a:blip r:embed="rId4"/>
                <a:stretch>
                  <a:fillRect l="-4032" r="-4032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299040" y="5794606"/>
                <a:ext cx="22225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9040" y="5794606"/>
                <a:ext cx="2222596" cy="369332"/>
              </a:xfrm>
              <a:prstGeom prst="rect">
                <a:avLst/>
              </a:prstGeom>
              <a:blipFill>
                <a:blip r:embed="rId5"/>
                <a:stretch>
                  <a:fillRect l="-2192" r="-2466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9062608" y="4672131"/>
            <a:ext cx="795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t-test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0598332" y="5794606"/>
            <a:ext cx="833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F-test</a:t>
            </a:r>
            <a:endParaRPr lang="en-GB" sz="20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8264434" y="4856797"/>
            <a:ext cx="6270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9766663" y="5994661"/>
            <a:ext cx="62701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91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2704" y="156588"/>
            <a:ext cx="717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4.	Plot the estimated non-linear function against the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401" y="525920"/>
            <a:ext cx="4385548" cy="38238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303" y="600890"/>
            <a:ext cx="4226394" cy="3823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3401" y="4499693"/>
            <a:ext cx="2005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Figures 8.2 and 8.3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2928498" y="5395350"/>
            <a:ext cx="4804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5.	Estimate effect on Y of a change in 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52754" y="6248788"/>
            <a:ext cx="586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caschool.xlsx: </a:t>
            </a:r>
            <a:r>
              <a:rPr lang="en-GB" b="1" dirty="0" err="1">
                <a:solidFill>
                  <a:srgbClr val="00B050"/>
                </a:solidFill>
              </a:rPr>
              <a:t>TestScore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>
                <a:solidFill>
                  <a:srgbClr val="00B050"/>
                </a:solidFill>
              </a:rPr>
              <a:t>avginc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 smtClean="0">
                <a:solidFill>
                  <a:srgbClr val="00B050"/>
                </a:solidFill>
              </a:rPr>
              <a:t>sq_avginc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3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743131" y="518551"/>
            <a:ext cx="1925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Polynomials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7017" y="79555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99360" y="1558834"/>
            <a:ext cx="4512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Most useful when Y depends on one X.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94834" y="2265019"/>
                <a:ext cx="7049687" cy="548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2800" dirty="0"/>
                      <m:t>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834" y="2265019"/>
                <a:ext cx="7049687" cy="548676"/>
              </a:xfrm>
              <a:prstGeom prst="rect">
                <a:avLst/>
              </a:prstGeom>
              <a:blipFill>
                <a:blip r:embed="rId2"/>
                <a:stretch>
                  <a:fillRect t="-10000" b="-2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368731" y="3150548"/>
            <a:ext cx="283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Polynomial of degree “r”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5211" y="3729166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r=1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3971" y="3729166"/>
            <a:ext cx="891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Linear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21234" y="3913832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85211" y="4354220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r=2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5537" y="4338831"/>
            <a:ext cx="3629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Quadratic, squared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521234" y="4538886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85211" y="5012898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r=3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3971" y="5012898"/>
            <a:ext cx="793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Cubic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521234" y="5197564"/>
            <a:ext cx="7837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68731" y="5702353"/>
            <a:ext cx="322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You do not usually go beyond 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90228" y="6358184"/>
            <a:ext cx="462190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GB" dirty="0"/>
              <a:t>We do not want to have in sample overfitting.</a:t>
            </a:r>
          </a:p>
        </p:txBody>
      </p:sp>
    </p:spTree>
    <p:extLst>
      <p:ext uri="{BB962C8B-B14F-4D97-AF65-F5344CB8AC3E}">
        <p14:creationId xmlns:p14="http://schemas.microsoft.com/office/powerpoint/2010/main" val="24549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5" grpId="0"/>
      <p:bldP spid="16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7025" y="623054"/>
            <a:ext cx="37481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It can be estimated </a:t>
            </a:r>
            <a:r>
              <a:rPr lang="en-GB" sz="2000" dirty="0"/>
              <a:t>with OLS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937025" y="1159031"/>
                <a:ext cx="5138907" cy="548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2800" dirty="0"/>
                      <m:t>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025" y="1159031"/>
                <a:ext cx="5138907" cy="548676"/>
              </a:xfrm>
              <a:prstGeom prst="rect">
                <a:avLst/>
              </a:prstGeom>
              <a:blipFill>
                <a:blip r:embed="rId2"/>
                <a:stretch>
                  <a:fillRect t="-8889" b="-2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937025" y="2086094"/>
            <a:ext cx="2066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Test for linearity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14423" y="2864591"/>
                <a:ext cx="22225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423" y="2864591"/>
                <a:ext cx="2222596" cy="369332"/>
              </a:xfrm>
              <a:prstGeom prst="rect">
                <a:avLst/>
              </a:prstGeom>
              <a:blipFill>
                <a:blip r:embed="rId3"/>
                <a:stretch>
                  <a:fillRect l="-2192" r="-2466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14423" y="3458422"/>
                <a:ext cx="37472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4423" y="3458422"/>
                <a:ext cx="3747244" cy="369332"/>
              </a:xfrm>
              <a:prstGeom prst="rect">
                <a:avLst/>
              </a:prstGeom>
              <a:blipFill>
                <a:blip r:embed="rId4"/>
                <a:stretch>
                  <a:fillRect l="-1138" r="-488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109166" y="3233923"/>
            <a:ext cx="941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F-test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271657" y="3458422"/>
            <a:ext cx="16023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937025" y="4376725"/>
                <a:ext cx="3652731" cy="4778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𝑐𝑜𝑚𝑝𝑎𝑟𝑖𝑛𝑔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−1,∞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025" y="4376725"/>
                <a:ext cx="3652731" cy="477888"/>
              </a:xfrm>
              <a:prstGeom prst="rect">
                <a:avLst/>
              </a:prstGeom>
              <a:blipFill>
                <a:blip r:embed="rId5"/>
                <a:stretch>
                  <a:fillRect b="-14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12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25485" y="228897"/>
            <a:ext cx="92485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Why we do not want to out too much </a:t>
            </a:r>
            <a:r>
              <a:rPr lang="en-GB" sz="2000" dirty="0" smtClean="0"/>
              <a:t>variables (polynomials terms) </a:t>
            </a:r>
            <a:r>
              <a:rPr lang="en-GB" sz="2000" dirty="0"/>
              <a:t>in the model?</a:t>
            </a:r>
          </a:p>
        </p:txBody>
      </p:sp>
      <p:sp>
        <p:nvSpPr>
          <p:cNvPr id="4" name="Rectangle 3"/>
          <p:cNvSpPr/>
          <p:nvPr/>
        </p:nvSpPr>
        <p:spPr>
          <a:xfrm>
            <a:off x="2595152" y="1239092"/>
            <a:ext cx="73761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We will actually </a:t>
            </a:r>
            <a:r>
              <a:rPr lang="en-GB" sz="2000" dirty="0" smtClean="0"/>
              <a:t>modelling </a:t>
            </a:r>
            <a:r>
              <a:rPr lang="en-GB" sz="2000" dirty="0"/>
              <a:t>the noise instead of real data.</a:t>
            </a:r>
          </a:p>
        </p:txBody>
      </p:sp>
      <p:sp>
        <p:nvSpPr>
          <p:cNvPr id="5" name="Rectangle 4"/>
          <p:cNvSpPr/>
          <p:nvPr/>
        </p:nvSpPr>
        <p:spPr>
          <a:xfrm>
            <a:off x="2595152" y="1830436"/>
            <a:ext cx="4809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Out of sample prediction will be bad.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5485" y="2680994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When r goes up: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31773" y="3247924"/>
            <a:ext cx="7768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1. More flexibility to fit data: Polynomial of degree r can have r-1 infliction (turning) points.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31773" y="4032907"/>
            <a:ext cx="5482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More </a:t>
            </a:r>
            <a:r>
              <a:rPr lang="en-GB" dirty="0" err="1" smtClean="0"/>
              <a:t>regressors</a:t>
            </a:r>
            <a:r>
              <a:rPr lang="en-GB" dirty="0" smtClean="0"/>
              <a:t> will mean less precision for </a:t>
            </a:r>
            <a:r>
              <a:rPr lang="el-GR" dirty="0" smtClean="0"/>
              <a:t>β</a:t>
            </a:r>
            <a:r>
              <a:rPr lang="en-GB" baseline="30000" dirty="0" smtClean="0"/>
              <a:t>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831773" y="4512214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 Risk of overfitting.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595152" y="5731414"/>
            <a:ext cx="951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Sometimes nonlinearity is a proof of missing variable. When we put the variable in the model nonlinearity goes away.</a:t>
            </a:r>
          </a:p>
        </p:txBody>
      </p:sp>
    </p:spTree>
    <p:extLst>
      <p:ext uri="{BB962C8B-B14F-4D97-AF65-F5344CB8AC3E}">
        <p14:creationId xmlns:p14="http://schemas.microsoft.com/office/powerpoint/2010/main" val="150734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1943" y="577632"/>
            <a:ext cx="629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One 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procedure for picking the right value for r: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1943" y="1619794"/>
            <a:ext cx="5663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Start model with the biggest r you think is needed.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17368" y="2068677"/>
            <a:ext cx="83610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Depend upon the number infliction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(turning) 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points (1-squared, 2-cubic...).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549888" y="2944287"/>
                <a:ext cx="7149073" cy="548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2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+…+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9888" y="2944287"/>
                <a:ext cx="7149073" cy="548676"/>
              </a:xfrm>
              <a:prstGeom prst="rect">
                <a:avLst/>
              </a:prstGeom>
              <a:blipFill>
                <a:blip r:embed="rId2"/>
                <a:stretch>
                  <a:fillRect t="-10000" b="-2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7860340" y="4263458"/>
            <a:ext cx="120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t-test here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H="1" flipV="1">
            <a:off x="8168642" y="3492964"/>
            <a:ext cx="292664" cy="7704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34491" y="4972594"/>
            <a:ext cx="2197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If significant, stop!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4491" y="5504253"/>
            <a:ext cx="4889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If not significant, throw out </a:t>
            </a:r>
            <a:r>
              <a:rPr lang="en-GB" sz="2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2000" baseline="30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and test X</a:t>
            </a:r>
            <a:r>
              <a:rPr lang="en-GB" sz="2000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r-1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4491" y="6035912"/>
            <a:ext cx="386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GB" dirty="0"/>
              <a:t>Continue until t-test is significant.</a:t>
            </a:r>
          </a:p>
        </p:txBody>
      </p:sp>
    </p:spTree>
    <p:extLst>
      <p:ext uri="{BB962C8B-B14F-4D97-AF65-F5344CB8AC3E}">
        <p14:creationId xmlns:p14="http://schemas.microsoft.com/office/powerpoint/2010/main" val="77211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439" y="557349"/>
            <a:ext cx="2723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 (Test score)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77439" y="1565065"/>
                <a:ext cx="9309463" cy="4565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𝑇𝑒𝑠𝑡𝑆𝑐𝑜𝑟𝑒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=600.1+5.02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𝐼𝑛𝑐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.096</m:t>
                      </m:r>
                      <m:sSubSup>
                        <m:sSubSupPr>
                          <m:ctrlPr>
                            <a:rPr lang="sr-Latn-RS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𝐼𝑛𝑐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800" i="1">
                          <a:latin typeface="Cambria Math" panose="02040503050406030204" pitchFamily="18" charset="0"/>
                        </a:rPr>
                        <m:t>+0.0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0069</m:t>
                      </m:r>
                      <m:sSubSup>
                        <m:sSubSupPr>
                          <m:ctrlPr>
                            <a:rPr lang="sr-Latn-RS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𝐼𝑛𝑐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39" y="1565065"/>
                <a:ext cx="9309463" cy="45653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29878" y="2151017"/>
                <a:ext cx="7427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5.1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878" y="2151017"/>
                <a:ext cx="742767" cy="369332"/>
              </a:xfrm>
              <a:prstGeom prst="rect">
                <a:avLst/>
              </a:prstGeom>
              <a:blipFill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918598" y="2151017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0.71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598" y="2151017"/>
                <a:ext cx="912686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73227" y="2151017"/>
                <a:ext cx="10826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0.029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227" y="2151017"/>
                <a:ext cx="1082604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471695" y="2151017"/>
                <a:ext cx="142244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0.00035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1695" y="2151017"/>
                <a:ext cx="1422441" cy="369332"/>
              </a:xfrm>
              <a:prstGeom prst="rect">
                <a:avLst/>
              </a:prstGeom>
              <a:blipFill>
                <a:blip r:embed="rId6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688285" y="3196045"/>
                <a:ext cx="216078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=1.97&gt;1.96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8285" y="3196045"/>
                <a:ext cx="2160784" cy="369332"/>
              </a:xfrm>
              <a:prstGeom prst="rect">
                <a:avLst/>
              </a:prstGeom>
              <a:blipFill>
                <a:blip r:embed="rId7"/>
                <a:stretch>
                  <a:fillRect l="-1690" r="-2817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endCxn id="7" idx="2"/>
          </p:cNvCxnSpPr>
          <p:nvPr/>
        </p:nvCxnSpPr>
        <p:spPr>
          <a:xfrm flipV="1">
            <a:off x="10182915" y="2520349"/>
            <a:ext cx="1" cy="5624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799805" y="2995990"/>
            <a:ext cx="2066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Test for linearity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99805" y="3526002"/>
                <a:ext cx="22225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805" y="3526002"/>
                <a:ext cx="2222596" cy="369332"/>
              </a:xfrm>
              <a:prstGeom prst="rect">
                <a:avLst/>
              </a:prstGeom>
              <a:blipFill>
                <a:blip r:embed="rId8"/>
                <a:stretch>
                  <a:fillRect l="-2192" r="-2466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99805" y="4025236"/>
                <a:ext cx="374724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805" y="4025236"/>
                <a:ext cx="3747244" cy="369332"/>
              </a:xfrm>
              <a:prstGeom prst="rect">
                <a:avLst/>
              </a:prstGeom>
              <a:blipFill>
                <a:blip r:embed="rId9"/>
                <a:stretch>
                  <a:fillRect l="-1138" r="-488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35726" y="77279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799805" y="4914935"/>
                <a:ext cx="125701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=37.7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9805" y="4914935"/>
                <a:ext cx="1257011" cy="369332"/>
              </a:xfrm>
              <a:prstGeom prst="rect">
                <a:avLst/>
              </a:prstGeom>
              <a:blipFill>
                <a:blip r:embed="rId10"/>
                <a:stretch>
                  <a:fillRect l="-4369" r="-5340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89488" y="4898712"/>
                <a:ext cx="1187183" cy="3855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sz="2400" b="0"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</a:rPr>
                            <m:t>2,∞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488" y="4898712"/>
                <a:ext cx="1187183" cy="385555"/>
              </a:xfrm>
              <a:prstGeom prst="rect">
                <a:avLst/>
              </a:prstGeom>
              <a:blipFill>
                <a:blip r:embed="rId11"/>
                <a:stretch>
                  <a:fillRect l="-6154" r="-5641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712720" y="5483757"/>
            <a:ext cx="688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is rejected. Coefficients are highly significant as a group.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47360" y="6159453"/>
            <a:ext cx="611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Caschool</a:t>
            </a:r>
            <a:r>
              <a:rPr lang="en-GB" b="1" dirty="0" smtClean="0">
                <a:solidFill>
                  <a:srgbClr val="00B050"/>
                </a:solidFill>
              </a:rPr>
              <a:t>: </a:t>
            </a:r>
            <a:r>
              <a:rPr lang="en-GB" b="1" dirty="0" err="1">
                <a:solidFill>
                  <a:srgbClr val="00B050"/>
                </a:solidFill>
              </a:rPr>
              <a:t>TestScore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>
                <a:solidFill>
                  <a:srgbClr val="00B050"/>
                </a:solidFill>
              </a:rPr>
              <a:t>avginc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 smtClean="0">
                <a:solidFill>
                  <a:srgbClr val="00B050"/>
                </a:solidFill>
              </a:rPr>
              <a:t>sq_avginc</a:t>
            </a:r>
            <a:r>
              <a:rPr lang="en-GB" b="1" dirty="0" smtClean="0">
                <a:solidFill>
                  <a:srgbClr val="00B050"/>
                </a:solidFill>
              </a:rPr>
              <a:t>, </a:t>
            </a:r>
            <a:r>
              <a:rPr lang="en-GB" b="1" dirty="0" err="1" smtClean="0">
                <a:solidFill>
                  <a:srgbClr val="00B050"/>
                </a:solidFill>
              </a:rPr>
              <a:t>cub_avginc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0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81991" y="396631"/>
            <a:ext cx="3428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Interpreting coefficients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581991" y="1185155"/>
                <a:ext cx="5238293" cy="5486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m:rPr>
                        <m:nor/>
                      </m:rPr>
                      <a:rPr lang="en-GB" sz="2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Sup>
                      <m:sSubSup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bSup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991" y="1185155"/>
                <a:ext cx="5238293" cy="548676"/>
              </a:xfrm>
              <a:prstGeom prst="rect">
                <a:avLst/>
              </a:prstGeom>
              <a:blipFill>
                <a:blip r:embed="rId2"/>
                <a:stretch>
                  <a:fillRect t="-8889" b="-2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81991" y="2333896"/>
                <a:ext cx="3410742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991" y="2333896"/>
                <a:ext cx="3410742" cy="6914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56114" y="3657599"/>
            <a:ext cx="154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The best way: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977" y="85829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265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2537" y="4345577"/>
            <a:ext cx="365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1. Plot the function against the data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82537" y="5033555"/>
            <a:ext cx="506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2. Calculate ∆Y due to a ∆X for various values of X. </a:t>
            </a:r>
          </a:p>
        </p:txBody>
      </p:sp>
    </p:spTree>
    <p:extLst>
      <p:ext uri="{BB962C8B-B14F-4D97-AF65-F5344CB8AC3E}">
        <p14:creationId xmlns:p14="http://schemas.microsoft.com/office/powerpoint/2010/main" val="360555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369" y="599806"/>
            <a:ext cx="35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Let </a:t>
            </a:r>
            <a:r>
              <a:rPr lang="sr-Latn-RS" sz="2400" dirty="0" smtClean="0"/>
              <a:t>X</a:t>
            </a:r>
            <a:r>
              <a:rPr lang="en-GB" sz="2400" dirty="0" smtClean="0"/>
              <a:t> go up from </a:t>
            </a:r>
            <a:r>
              <a:rPr lang="sr-Latn-RS" sz="2400" dirty="0" smtClean="0"/>
              <a:t>8</a:t>
            </a:r>
            <a:r>
              <a:rPr lang="en-GB" sz="2400" dirty="0" smtClean="0"/>
              <a:t> to </a:t>
            </a:r>
            <a:r>
              <a:rPr lang="sr-Latn-RS" sz="2400" dirty="0"/>
              <a:t>9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28353" y="1222060"/>
                <a:ext cx="10406743" cy="4887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</m:e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</m:e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e>
                            <m:sup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353" y="1222060"/>
                <a:ext cx="10406743" cy="4887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293222" y="1899507"/>
                <a:ext cx="1393908" cy="598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222" y="1899507"/>
                <a:ext cx="1393908" cy="598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913477" y="3147062"/>
            <a:ext cx="3886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Let </a:t>
            </a:r>
            <a:r>
              <a:rPr lang="sr-Latn-RS" sz="2400" dirty="0" smtClean="0"/>
              <a:t>X</a:t>
            </a:r>
            <a:r>
              <a:rPr lang="en-GB" sz="2400" dirty="0" smtClean="0"/>
              <a:t> go up from </a:t>
            </a:r>
            <a:r>
              <a:rPr lang="sr-Latn-RS" sz="2400" dirty="0" smtClean="0"/>
              <a:t>44</a:t>
            </a:r>
            <a:r>
              <a:rPr lang="en-GB" sz="2400" dirty="0" smtClean="0"/>
              <a:t> to </a:t>
            </a:r>
            <a:r>
              <a:rPr lang="sr-Latn-RS" sz="2400" dirty="0" smtClean="0"/>
              <a:t>45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28353" y="3986046"/>
                <a:ext cx="10406743" cy="4887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45</m:t>
                              </m:r>
                            </m:e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45</m:t>
                              </m:r>
                            </m:e>
                            <m:sup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44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e>
                            <m:sup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r-Latn-R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44</m:t>
                              </m:r>
                            </m:e>
                            <m:sup>
                              <m:r>
                                <a:rPr lang="sr-Latn-R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353" y="3986046"/>
                <a:ext cx="10406743" cy="488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528353" y="4837762"/>
                <a:ext cx="1393908" cy="598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32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353" y="4837762"/>
                <a:ext cx="1393908" cy="5981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752369" y="6063343"/>
            <a:ext cx="298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Maybe even more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than two...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75591" y="6063343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4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891" y="77506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265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7924" y="165462"/>
            <a:ext cx="3030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Logarithms (Logs)</a:t>
            </a:r>
          </a:p>
        </p:txBody>
      </p:sp>
      <p:sp>
        <p:nvSpPr>
          <p:cNvPr id="4" name="Rectangle 3"/>
          <p:cNvSpPr/>
          <p:nvPr/>
        </p:nvSpPr>
        <p:spPr>
          <a:xfrm>
            <a:off x="2674490" y="1104538"/>
            <a:ext cx="23615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Useful in modelling: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4490" y="1920504"/>
            <a:ext cx="1689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1. Elasticities: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26415" y="1672199"/>
                <a:ext cx="1854610" cy="896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3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%∆</m:t>
                            </m:r>
                            <m:r>
                              <a:rPr lang="en-GB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3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sup>
                        </m:sSup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%∆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den>
                    </m:f>
                  </m:oMath>
                </a14:m>
                <a:r>
                  <a:rPr lang="en-GB" sz="3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3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endParaRPr lang="en-GB" sz="36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415" y="1672199"/>
                <a:ext cx="1854610" cy="896720"/>
              </a:xfrm>
              <a:prstGeom prst="rect">
                <a:avLst/>
              </a:prstGeom>
              <a:blipFill>
                <a:blip r:embed="rId2"/>
                <a:stretch>
                  <a:fillRect l="-329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674490" y="3152326"/>
            <a:ext cx="3490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2. Multiplicative relationships: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8576" y="3847265"/>
            <a:ext cx="363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Cobb-Douglas production function: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181025" y="3745956"/>
                <a:ext cx="1912062" cy="451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1025" y="3745956"/>
                <a:ext cx="1912062" cy="4510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73272" y="4621197"/>
                <a:ext cx="478105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𝑙𝑛𝐿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𝑙𝑛𝐾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GB" sz="28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272" y="4621197"/>
                <a:ext cx="4781052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73272" y="5374079"/>
                <a:ext cx="4447821" cy="438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𝑙𝑛𝐿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𝑙𝑛𝐾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GB" sz="28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3272" y="5374079"/>
                <a:ext cx="4447821" cy="4385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99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" y="8186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252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36274" y="664718"/>
            <a:ext cx="5530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Nonlinear Regression Functions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118145" y="1755169"/>
            <a:ext cx="4245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Two </a:t>
            </a:r>
            <a:r>
              <a:rPr lang="en-GB" dirty="0" smtClean="0"/>
              <a:t>basic ways </a:t>
            </a:r>
            <a:r>
              <a:rPr lang="en-GB" dirty="0"/>
              <a:t>to add </a:t>
            </a:r>
            <a:r>
              <a:rPr lang="en-GB" dirty="0" smtClean="0"/>
              <a:t>non-linearity: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48585" y="2767540"/>
            <a:ext cx="690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Effect on Y of a change in X depends upon the value of X.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74423" y="3888769"/>
            <a:ext cx="858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 Effect on Y of a change in X</a:t>
            </a:r>
            <a:r>
              <a:rPr lang="en-GB" baseline="-25000" dirty="0" smtClean="0"/>
              <a:t>1</a:t>
            </a:r>
            <a:r>
              <a:rPr lang="en-GB" dirty="0" smtClean="0"/>
              <a:t> (for example) depends upon the value of another variable.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0394" y="126666"/>
            <a:ext cx="2125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3. Growth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27456" y="975360"/>
                <a:ext cx="1837170" cy="4510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p>
                      </m:sSup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7456" y="975360"/>
                <a:ext cx="1837170" cy="4510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584496" y="1057114"/>
            <a:ext cx="197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(exponential rate)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590" y="1635170"/>
            <a:ext cx="3762375" cy="35528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4758" y="1635170"/>
            <a:ext cx="3619144" cy="3552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883217" y="5417103"/>
                <a:ext cx="28017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217" y="5417103"/>
                <a:ext cx="2801728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883217" y="6077098"/>
                <a:ext cx="2154371" cy="450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2800" b="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3217" y="6077098"/>
                <a:ext cx="2154371" cy="4501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648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9792" y="494603"/>
            <a:ext cx="1702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Repetition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54987" y="1447800"/>
                <a:ext cx="117859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p>
                      </m:sSup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987" y="1447800"/>
                <a:ext cx="117859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54987" y="2093220"/>
                <a:ext cx="19906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=2.71828…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987" y="2093220"/>
                <a:ext cx="1990673" cy="369332"/>
              </a:xfrm>
              <a:prstGeom prst="rect">
                <a:avLst/>
              </a:prstGeom>
              <a:blipFill>
                <a:blip r:embed="rId3"/>
                <a:stretch>
                  <a:fillRect l="-1840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54987" y="2762794"/>
                <a:ext cx="16137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987" y="2762794"/>
                <a:ext cx="1613775" cy="369332"/>
              </a:xfrm>
              <a:prstGeom prst="rect">
                <a:avLst/>
              </a:prstGeom>
              <a:blipFill>
                <a:blip r:embed="rId4"/>
                <a:stretch>
                  <a:fillRect l="-4167" b="-278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654987" y="3432368"/>
                <a:ext cx="15577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987" y="3432368"/>
                <a:ext cx="1557734" cy="369332"/>
              </a:xfrm>
              <a:prstGeom prst="rect">
                <a:avLst/>
              </a:prstGeom>
              <a:blipFill>
                <a:blip r:embed="rId5"/>
                <a:stretch>
                  <a:fillRect l="-4314" r="-3529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3708" y="2388326"/>
            <a:ext cx="5113348" cy="41054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64035" y="4771516"/>
                <a:ext cx="1374800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𝑠𝑙𝑜𝑝𝑒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035" y="4771516"/>
                <a:ext cx="1374800" cy="69390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>
            <a:off x="5387449" y="5105400"/>
            <a:ext cx="867047" cy="17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25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69675" y="511430"/>
                <a:ext cx="1647118" cy="6939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𝑙𝑛𝑥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675" y="511430"/>
                <a:ext cx="1647118" cy="6939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759234" y="1619794"/>
                <a:ext cx="25882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𝑎𝑥</m:t>
                              </m:r>
                            </m:e>
                          </m:d>
                        </m:e>
                      </m:func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𝑙𝑛𝑎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𝑙𝑛𝑥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234" y="1619794"/>
                <a:ext cx="2588273" cy="369332"/>
              </a:xfrm>
              <a:prstGeom prst="rect">
                <a:avLst/>
              </a:prstGeom>
              <a:blipFill>
                <a:blip r:embed="rId3"/>
                <a:stretch>
                  <a:fillRect l="-2594" r="-943"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66544" y="2569029"/>
                <a:ext cx="2547492" cy="653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𝑙𝑛𝑥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𝑙𝑛𝑎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6544" y="2569029"/>
                <a:ext cx="2547492" cy="6531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59234" y="3802060"/>
                <a:ext cx="196034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𝑎𝑙𝑛𝑥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234" y="3802060"/>
                <a:ext cx="1960345" cy="369332"/>
              </a:xfrm>
              <a:prstGeom prst="rect">
                <a:avLst/>
              </a:prstGeom>
              <a:blipFill>
                <a:blip r:embed="rId5"/>
                <a:stretch>
                  <a:fillRect l="-3427" r="-1558"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52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6895" y="736265"/>
            <a:ext cx="42787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/>
              <a:t>Logs are related to percentages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228012" y="1532707"/>
                <a:ext cx="344620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012" y="1532707"/>
                <a:ext cx="344620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736297" y="2499360"/>
                <a:ext cx="613058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𝑎𝑝𝑝𝑟𝑜𝑥𝑖𝑚𝑎𝑡𝑒𝑙𝑦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𝑒𝑞𝑢𝑎𝑙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𝑡𝑜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%∆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6297" y="2499360"/>
                <a:ext cx="613058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726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7122" y="475009"/>
            <a:ext cx="46506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Three </a:t>
            </a:r>
            <a:r>
              <a:rPr lang="en-GB" sz="2800" dirty="0" smtClean="0"/>
              <a:t>logarithmic </a:t>
            </a:r>
            <a:r>
              <a:rPr lang="en-GB" sz="2800" dirty="0"/>
              <a:t>models </a:t>
            </a:r>
          </a:p>
        </p:txBody>
      </p:sp>
      <p:sp>
        <p:nvSpPr>
          <p:cNvPr id="3" name="Rectangle 2"/>
          <p:cNvSpPr/>
          <p:nvPr/>
        </p:nvSpPr>
        <p:spPr>
          <a:xfrm>
            <a:off x="2988509" y="1746459"/>
            <a:ext cx="1651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Linear-log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447212" y="1777237"/>
                <a:ext cx="33683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212" y="1777237"/>
                <a:ext cx="336835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2988509" y="3235626"/>
            <a:ext cx="1651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Log-linear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447212" y="3266404"/>
                <a:ext cx="336220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212" y="3266404"/>
                <a:ext cx="336220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988509" y="4540127"/>
            <a:ext cx="1308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Log-log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47211" y="4570905"/>
                <a:ext cx="368895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211" y="4570905"/>
                <a:ext cx="3688959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755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23344" y="544677"/>
            <a:ext cx="1651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Linear-log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82047" y="575455"/>
                <a:ext cx="33683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047" y="575455"/>
                <a:ext cx="3368358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883334" y="1750421"/>
            <a:ext cx="5401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 1% ∆X gives you ∆Y=0.01</a:t>
            </a:r>
            <a:r>
              <a:rPr lang="el-GR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β</a:t>
            </a:r>
            <a:r>
              <a:rPr lang="en-GB" sz="28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52206" y="3039291"/>
            <a:ext cx="2559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Example (Test score):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293990" y="3795643"/>
                <a:ext cx="5801653" cy="537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=557.8+36.42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𝐼𝑛𝑐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990" y="3795643"/>
                <a:ext cx="5801653" cy="5375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47358" y="4443247"/>
                <a:ext cx="7251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3.8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358" y="4443247"/>
                <a:ext cx="725135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946356" y="4443247"/>
                <a:ext cx="7251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1.4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6356" y="4443247"/>
                <a:ext cx="725135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874090" y="5393563"/>
            <a:ext cx="727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If income goes up by 1%, test score goes up by 0.3642.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95473" y="6184304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</a:t>
            </a:r>
            <a:r>
              <a:rPr lang="en-GB" b="1" dirty="0" err="1">
                <a:solidFill>
                  <a:srgbClr val="00B050"/>
                </a:solidFill>
              </a:rPr>
              <a:t>TestScore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>
                <a:solidFill>
                  <a:srgbClr val="00B050"/>
                </a:solidFill>
              </a:rPr>
              <a:t>l_avginc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6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4877" y="869557"/>
            <a:ext cx="9720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In original units of measure: What if income goes from 10.000 to 11.000?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690128" y="1853631"/>
                <a:ext cx="10141109" cy="537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557.8+36.42⁡(11)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557.8+</m:t>
                          </m:r>
                          <m:func>
                            <m:func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36.42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=3.47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128" y="1853631"/>
                <a:ext cx="10141109" cy="5375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104877" y="3806805"/>
            <a:ext cx="3306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From 40.000 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to 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41.000</a:t>
            </a:r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421469" y="4866797"/>
                <a:ext cx="10339882" cy="5375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557.8+36.42⁡(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1)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557.8+</m:t>
                          </m:r>
                          <m:func>
                            <m:funcPr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36.42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40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=0.90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469" y="4866797"/>
                <a:ext cx="10339882" cy="5375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91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870" y="424211"/>
            <a:ext cx="6559643" cy="587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6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2417" y="257295"/>
            <a:ext cx="16514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Log-linear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51120" y="288073"/>
                <a:ext cx="336220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120" y="288073"/>
                <a:ext cx="3362202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74766" y="78851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268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13166" y="974411"/>
                <a:ext cx="65155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1 unit change in X gives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change in Y.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3166" y="974411"/>
                <a:ext cx="6515566" cy="461665"/>
              </a:xfrm>
              <a:prstGeom prst="rect">
                <a:avLst/>
              </a:prstGeom>
              <a:blipFill>
                <a:blip r:embed="rId3"/>
                <a:stretch>
                  <a:fillRect l="-1403" t="-10526" r="-561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26060" y="3091542"/>
            <a:ext cx="10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Example: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85063" y="1795977"/>
                <a:ext cx="31557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=1→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GB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∆Y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063" y="1795977"/>
                <a:ext cx="3155736" cy="369332"/>
              </a:xfrm>
              <a:prstGeom prst="rect">
                <a:avLst/>
              </a:prstGeom>
              <a:blipFill>
                <a:blip r:embed="rId4"/>
                <a:stretch>
                  <a:fillRect l="-3282" t="-26667" r="-501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05413" y="3820775"/>
                <a:ext cx="5582490" cy="4538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𝑙𝑛𝐸𝑎𝑟𝑛𝑖𝑛𝑔𝑠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=2.811+0.0096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𝐴𝑔𝑒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5413" y="3820775"/>
                <a:ext cx="5582490" cy="4538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107426" y="4433227"/>
                <a:ext cx="10649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0.018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426" y="4433227"/>
                <a:ext cx="1064972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392491" y="4433227"/>
                <a:ext cx="12348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0.0004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491" y="4433227"/>
                <a:ext cx="1234890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149026" y="5356993"/>
                <a:ext cx="73707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𝐴𝑔𝑒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𝑔𝑜𝑒𝑠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𝑢𝑝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𝑦𝑒𝑎𝑟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𝑒𝑎𝑟𝑛𝑖𝑛𝑔𝑠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𝑔𝑜𝑒𝑠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𝑢𝑝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0.96%.</m:t>
                      </m:r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9026" y="5356993"/>
                <a:ext cx="7370736" cy="369332"/>
              </a:xfrm>
              <a:prstGeom prst="rect">
                <a:avLst/>
              </a:prstGeom>
              <a:blipFill>
                <a:blip r:embed="rId8"/>
                <a:stretch>
                  <a:fillRect l="-1075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9607446" y="3905285"/>
            <a:ext cx="258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Different model in book!</a:t>
            </a:r>
          </a:p>
        </p:txBody>
      </p:sp>
    </p:spTree>
    <p:extLst>
      <p:ext uri="{BB962C8B-B14F-4D97-AF65-F5344CB8AC3E}">
        <p14:creationId xmlns:p14="http://schemas.microsoft.com/office/powerpoint/2010/main" val="170839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8840" y="873818"/>
            <a:ext cx="1308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Log-log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77542" y="904596"/>
                <a:ext cx="368895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42" y="904596"/>
                <a:ext cx="3688959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77542" y="2020388"/>
                <a:ext cx="1671740" cy="826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den>
                      </m:f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542" y="2020388"/>
                <a:ext cx="1671740" cy="8262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969649" y="2248848"/>
            <a:ext cx="2965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It is elasticity, in general...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8840" y="3248297"/>
            <a:ext cx="2325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Example (Test score):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346503" y="3936274"/>
                <a:ext cx="5671488" cy="4538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=6.336+0.0554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𝑙𝑛𝐼𝑛𝑐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503" y="3936274"/>
                <a:ext cx="5671488" cy="4538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853343" y="4524095"/>
                <a:ext cx="10649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0.006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3343" y="4524095"/>
                <a:ext cx="1064972" cy="369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174777" y="4524095"/>
                <a:ext cx="12348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0.0021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4777" y="4524095"/>
                <a:ext cx="1234890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586446" y="5756755"/>
            <a:ext cx="782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If income goes up by 1%, test score will go up by 0.0554%.</a:t>
            </a:r>
          </a:p>
        </p:txBody>
      </p:sp>
    </p:spTree>
    <p:extLst>
      <p:ext uri="{BB962C8B-B14F-4D97-AF65-F5344CB8AC3E}">
        <p14:creationId xmlns:p14="http://schemas.microsoft.com/office/powerpoint/2010/main" val="251998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9691" y="73152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way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29690" y="1262743"/>
            <a:ext cx="265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(Test score)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29690" y="2173570"/>
            <a:ext cx="767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Average income in a district (</a:t>
            </a:r>
            <a:r>
              <a:rPr lang="en-GB" i="1" dirty="0" err="1" smtClean="0"/>
              <a:t>Inc</a:t>
            </a:r>
            <a:r>
              <a:rPr lang="en-GB" dirty="0" smtClean="0"/>
              <a:t>) as measure of family background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29690" y="2889459"/>
            <a:ext cx="6091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420 districts, median income is 13.700 USD per person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429690" y="3605348"/>
            <a:ext cx="447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Variation from 5.300 USD to 55.300 USD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48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8577" y="156754"/>
            <a:ext cx="345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Example (Test score, log linear):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98329" y="690441"/>
                <a:ext cx="5350887" cy="4538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𝑙𝑛𝑇𝑒𝑠𝑡𝑆𝑐𝑜𝑟𝑒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=6.439+0.0284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𝐼𝑛𝑐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8329" y="690441"/>
                <a:ext cx="5350887" cy="45384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123309" y="1267767"/>
                <a:ext cx="10649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0.003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309" y="1267767"/>
                <a:ext cx="1064972" cy="369332"/>
              </a:xfrm>
              <a:prstGeom prst="rect">
                <a:avLst/>
              </a:prstGeom>
              <a:blipFill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270571" y="1278262"/>
                <a:ext cx="140480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0.00018</m:t>
                          </m: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571" y="1278262"/>
                <a:ext cx="1404808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6410" y="1771078"/>
            <a:ext cx="5387338" cy="47388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74629" y="6140608"/>
            <a:ext cx="2673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</a:t>
            </a:r>
            <a:r>
              <a:rPr lang="en-GB" b="1" dirty="0" err="1">
                <a:solidFill>
                  <a:srgbClr val="00B050"/>
                </a:solidFill>
              </a:rPr>
              <a:t>l_testscr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>
                <a:solidFill>
                  <a:srgbClr val="00B050"/>
                </a:solidFill>
              </a:rPr>
              <a:t>avginc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56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8011" y="556996"/>
            <a:ext cx="79512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Interactions between independent variables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87680" y="8186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274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228" y="1755168"/>
            <a:ext cx="2751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Three different cases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200228" y="2460898"/>
            <a:ext cx="3828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binary (dummy) variables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228" y="3135850"/>
            <a:ext cx="81992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Interactions between continuous and binary (dummy) variables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228" y="3841580"/>
            <a:ext cx="5682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Interaction between two continuous variables </a:t>
            </a:r>
          </a:p>
        </p:txBody>
      </p:sp>
    </p:spTree>
    <p:extLst>
      <p:ext uri="{BB962C8B-B14F-4D97-AF65-F5344CB8AC3E}">
        <p14:creationId xmlns:p14="http://schemas.microsoft.com/office/powerpoint/2010/main" val="1014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8770" y="786682"/>
            <a:ext cx="6325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Interaction between two </a:t>
            </a:r>
            <a:r>
              <a:rPr lang="en-GB" sz="2400" dirty="0"/>
              <a:t>binary </a:t>
            </a:r>
            <a:r>
              <a:rPr lang="en-GB" sz="2400" dirty="0" smtClean="0"/>
              <a:t>variables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74766" y="8059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275</a:t>
            </a:r>
          </a:p>
        </p:txBody>
      </p:sp>
      <p:sp>
        <p:nvSpPr>
          <p:cNvPr id="4" name="Rectangle 3"/>
          <p:cNvSpPr/>
          <p:nvPr/>
        </p:nvSpPr>
        <p:spPr>
          <a:xfrm>
            <a:off x="6711627" y="1248532"/>
            <a:ext cx="1394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(dummy)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15930" y="2314002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930" y="2314002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717075" y="3808623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log(earnings)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393221" y="2993797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29989" y="5111170"/>
                <a:ext cx="4396396" cy="8238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h𝑎𝑣𝑒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𝑐𝑜𝑙𝑙𝑒𝑔𝑒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𝑑𝑒𝑔𝑟𝑒𝑒</m:t>
                              </m:r>
                            </m: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𝑜𝑡h𝑒𝑟𝑤𝑖𝑠𝑒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         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89" y="5111170"/>
                <a:ext cx="4396396" cy="8238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278149" y="5111170"/>
                <a:ext cx="2731517" cy="8238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𝑖𝑓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𝑓𝑒𝑚𝑎𝑙𝑒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𝑜𝑡h𝑒𝑟𝑤𝑖𝑠𝑒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GB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8149" y="5111170"/>
                <a:ext cx="2731517" cy="8238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857735" y="3808623"/>
            <a:ext cx="159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college degree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654491" y="2993797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11627" y="3811227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gender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40369" y="2993797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70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9" grpId="0"/>
      <p:bldP spid="10" grpId="0"/>
      <p:bldP spid="11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38148" y="250071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148" y="250071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006392" y="1042589"/>
            <a:ext cx="7882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What if effect of degree on earnings depends upon gender?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72535" y="2727660"/>
                <a:ext cx="771347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r-Latn-RS" sz="32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2535" y="2727660"/>
                <a:ext cx="7713475" cy="492443"/>
              </a:xfrm>
              <a:prstGeom prst="rect">
                <a:avLst/>
              </a:prstGeom>
              <a:blipFill>
                <a:blip r:embed="rId3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65566" y="4197228"/>
                <a:ext cx="837543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Y=E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=1,</m:t>
                        </m:r>
                        <m:sSub>
                          <m:sSubPr>
                            <m:ctrlP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8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566" y="4197228"/>
                <a:ext cx="8375434" cy="430887"/>
              </a:xfrm>
              <a:prstGeom prst="rect">
                <a:avLst/>
              </a:prstGeom>
              <a:blipFill>
                <a:blip r:embed="rId4"/>
                <a:stretch>
                  <a:fillRect t="-25714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754610" y="4746172"/>
            <a:ext cx="6385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(change in Y between having a degree and not having a degree)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053111" y="5473728"/>
                <a:ext cx="992944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800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(1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]−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80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800" i="1">
                        <a:latin typeface="Cambria Math" panose="02040503050406030204" pitchFamily="18" charset="0"/>
                      </a:rPr>
                      <m:t>)+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GB" sz="2800" dirty="0"/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3111" y="5473728"/>
                <a:ext cx="9929449" cy="523220"/>
              </a:xfrm>
              <a:prstGeom prst="rect">
                <a:avLst/>
              </a:prstGeom>
              <a:blipFill>
                <a:blip r:embed="rId5"/>
                <a:stretch>
                  <a:fillRect l="-1289" t="-12791" b="-313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 flipV="1">
            <a:off x="7916091" y="5473729"/>
            <a:ext cx="879566" cy="6483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0429045" y="5473727"/>
            <a:ext cx="918754" cy="6700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91840" y="2151017"/>
            <a:ext cx="248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with interaction:</a:t>
            </a:r>
          </a:p>
        </p:txBody>
      </p:sp>
    </p:spTree>
    <p:extLst>
      <p:ext uri="{BB962C8B-B14F-4D97-AF65-F5344CB8AC3E}">
        <p14:creationId xmlns:p14="http://schemas.microsoft.com/office/powerpoint/2010/main" val="396313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7783" y="592183"/>
                <a:ext cx="260379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7783" y="592183"/>
                <a:ext cx="260379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139440" y="1314994"/>
            <a:ext cx="407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(change of Y from no degree to degree)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112035" y="592183"/>
                <a:ext cx="177093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035" y="592183"/>
                <a:ext cx="1770934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139440" y="2630380"/>
            <a:ext cx="3880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The model allows for a difference: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46750" y="3545657"/>
                <a:ext cx="12203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750" y="3545657"/>
                <a:ext cx="122039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69548" y="3545657"/>
                <a:ext cx="212795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548" y="3545657"/>
                <a:ext cx="212795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865221" y="3607212"/>
            <a:ext cx="1036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(female)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46750" y="4553266"/>
                <a:ext cx="12203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6750" y="4553266"/>
                <a:ext cx="1220398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69548" y="4553266"/>
                <a:ext cx="133831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𝑌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548" y="4553266"/>
                <a:ext cx="133831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865221" y="4614821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(otherwise)</a:t>
            </a:r>
          </a:p>
        </p:txBody>
      </p:sp>
    </p:spTree>
    <p:extLst>
      <p:ext uri="{BB962C8B-B14F-4D97-AF65-F5344CB8AC3E}">
        <p14:creationId xmlns:p14="http://schemas.microsoft.com/office/powerpoint/2010/main" val="98833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1" y="695010"/>
            <a:ext cx="10128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Interactions between continuous and binary (dummy) variables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80989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278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81988" y="1538940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1988" y="1538940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283132" y="2929057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log(earnings)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959278" y="2114231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83998" y="2929057"/>
            <a:ext cx="1273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years work experience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133462" y="2114231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45235" y="2929057"/>
            <a:ext cx="159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college degree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471295" y="2114231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91108" y="3826731"/>
            <a:ext cx="8396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In this model the effect of additional year of experience on earnings is the same for college graduates and non college graduates.</a:t>
            </a:r>
          </a:p>
        </p:txBody>
      </p:sp>
    </p:spTree>
    <p:extLst>
      <p:ext uri="{BB962C8B-B14F-4D97-AF65-F5344CB8AC3E}">
        <p14:creationId xmlns:p14="http://schemas.microsoft.com/office/powerpoint/2010/main" val="14215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9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02271" y="1038198"/>
                <a:ext cx="771347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2271" y="1038198"/>
                <a:ext cx="7713475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02271" y="339635"/>
            <a:ext cx="248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with interaction: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02271" y="2116183"/>
            <a:ext cx="625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This model allows for different slopes and different intercepts.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02271" y="2932557"/>
                <a:ext cx="108715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2271" y="2932557"/>
                <a:ext cx="1087157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25969" y="2901778"/>
                <a:ext cx="351204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5969" y="2901778"/>
                <a:ext cx="3512042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02270" y="3947106"/>
                <a:ext cx="108715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2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2270" y="3947106"/>
                <a:ext cx="1087157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91883" y="3885550"/>
                <a:ext cx="530555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1883" y="3885550"/>
                <a:ext cx="5305558" cy="492443"/>
              </a:xfrm>
              <a:prstGeom prst="rect">
                <a:avLst/>
              </a:prstGeom>
              <a:blipFill>
                <a:blip r:embed="rId6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514097" y="4683669"/>
                <a:ext cx="488601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097" y="4683669"/>
                <a:ext cx="4886018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56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432" y="467132"/>
            <a:ext cx="7569654" cy="596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3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6326" y="248876"/>
            <a:ext cx="7037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Interaction between two continuous variables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23091" y="1387166"/>
                <a:ext cx="7713475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091" y="1387166"/>
                <a:ext cx="7713475" cy="492443"/>
              </a:xfrm>
              <a:prstGeom prst="rect">
                <a:avLst/>
              </a:prstGeom>
              <a:blipFill>
                <a:blip r:embed="rId2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038402" y="920033"/>
            <a:ext cx="2488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Model with interaction: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9552" y="2815371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log(earnings)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265698" y="2000545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90418" y="2815371"/>
            <a:ext cx="1273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years work experience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439882" y="2000545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51655" y="2815371"/>
            <a:ext cx="1114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years of schooling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777715" y="2000545"/>
            <a:ext cx="0" cy="6944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131566" y="3634338"/>
                <a:ext cx="2864439" cy="972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566" y="3634338"/>
                <a:ext cx="2864439" cy="9722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453661" y="3920410"/>
            <a:ext cx="3665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Change in Y due to change in X</a:t>
            </a:r>
            <a:r>
              <a:rPr lang="en-GB" sz="20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233373" y="4918967"/>
                <a:ext cx="2864439" cy="9722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3373" y="4918967"/>
                <a:ext cx="2864439" cy="9722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383693" y="5205039"/>
            <a:ext cx="3665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Change in Y due to change in X</a:t>
            </a:r>
            <a:r>
              <a:rPr lang="en-GB" sz="20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08164" y="3823001"/>
            <a:ext cx="390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(The effect of age on earnings depends upon the years of schooling)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97811" y="5106966"/>
            <a:ext cx="4094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(The effect of schooling on earnings depends upon the years of experience)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75553" y="6206265"/>
            <a:ext cx="3216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</a:t>
            </a:r>
            <a:r>
              <a:rPr lang="en-GB" b="1" dirty="0" err="1" smtClean="0">
                <a:solidFill>
                  <a:srgbClr val="00B050"/>
                </a:solidFill>
              </a:rPr>
              <a:t>testscr</a:t>
            </a:r>
            <a:r>
              <a:rPr lang="en-GB" b="1" dirty="0">
                <a:solidFill>
                  <a:srgbClr val="00B050"/>
                </a:solidFill>
              </a:rPr>
              <a:t>, STR, </a:t>
            </a:r>
            <a:r>
              <a:rPr lang="en-GB" b="1" dirty="0" err="1">
                <a:solidFill>
                  <a:srgbClr val="00B050"/>
                </a:solidFill>
              </a:rPr>
              <a:t>expn_stu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22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09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143" y="495876"/>
            <a:ext cx="6470468" cy="595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96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625789" y="1268973"/>
                <a:ext cx="7907072" cy="5191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sr-Latn-R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789" y="1268973"/>
                <a:ext cx="7907072" cy="519181"/>
              </a:xfrm>
              <a:prstGeom prst="rect">
                <a:avLst/>
              </a:prstGeom>
              <a:blipFill>
                <a:blip r:embed="rId2"/>
                <a:stretch>
                  <a:fillRect t="-20000" b="-4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25789" y="2509945"/>
                <a:ext cx="8926285" cy="520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𝑇𝑒𝑠𝑡𝑆𝑐𝑜𝑟𝑒</m:t>
                            </m:r>
                          </m:e>
                        </m:acc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=607.3+3.85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−0.0423</m:t>
                    </m:r>
                    <m:sSubSup>
                      <m:sSubSupPr>
                        <m:ctrlPr>
                          <a:rPr lang="sr-Latn-R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5789" y="2509945"/>
                <a:ext cx="8926285" cy="520720"/>
              </a:xfrm>
              <a:prstGeom prst="rect">
                <a:avLst/>
              </a:prstGeom>
              <a:blipFill>
                <a:blip r:embed="rId3"/>
                <a:stretch>
                  <a:fillRect t="-21176" b="-4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646465" y="3475457"/>
                <a:ext cx="12525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0.0048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6465" y="3475457"/>
                <a:ext cx="1252522" cy="369332"/>
              </a:xfrm>
              <a:prstGeom prst="rect">
                <a:avLst/>
              </a:prstGeom>
              <a:blipFill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84348" y="3471057"/>
                <a:ext cx="7427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2.9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4348" y="3471057"/>
                <a:ext cx="742767" cy="369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62670" y="3475457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0.27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670" y="3475457"/>
                <a:ext cx="912686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99657" y="4998720"/>
            <a:ext cx="4884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You can test linear vs. nonlinear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699657" y="5652527"/>
                <a:ext cx="15134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657" y="5652527"/>
                <a:ext cx="1513428" cy="369332"/>
              </a:xfrm>
              <a:prstGeom prst="rect">
                <a:avLst/>
              </a:prstGeom>
              <a:blipFill>
                <a:blip r:embed="rId7"/>
                <a:stretch>
                  <a:fillRect l="-4032" r="-4032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910911" y="5652527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Linear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584328" y="5700306"/>
                <a:ext cx="141596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=−8.82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328" y="5700306"/>
                <a:ext cx="1415965" cy="369332"/>
              </a:xfrm>
              <a:prstGeom prst="rect">
                <a:avLst/>
              </a:prstGeom>
              <a:blipFill>
                <a:blip r:embed="rId8"/>
                <a:stretch>
                  <a:fillRect l="-3017" r="-4741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818811" y="6244984"/>
            <a:ext cx="5251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caschool.xlsx: </a:t>
            </a:r>
            <a:r>
              <a:rPr lang="en-GB" b="1" dirty="0" err="1">
                <a:solidFill>
                  <a:srgbClr val="00B050"/>
                </a:solidFill>
              </a:rPr>
              <a:t>TestScore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>
                <a:solidFill>
                  <a:srgbClr val="00B050"/>
                </a:solidFill>
              </a:rPr>
              <a:t>avginc</a:t>
            </a:r>
            <a:r>
              <a:rPr lang="en-GB" b="1" dirty="0">
                <a:solidFill>
                  <a:srgbClr val="00B050"/>
                </a:solidFill>
              </a:rPr>
              <a:t>, </a:t>
            </a:r>
            <a:r>
              <a:rPr lang="en-GB" b="1" dirty="0" err="1" smtClean="0">
                <a:solidFill>
                  <a:srgbClr val="00B050"/>
                </a:solidFill>
              </a:rPr>
              <a:t>sq_avginc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1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7074" y="975360"/>
            <a:ext cx="2678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What is slope there?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901389" y="2139524"/>
                <a:ext cx="1824859" cy="7863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𝑇𝑒𝑠𝑡𝑆𝑐𝑜𝑟𝑒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𝐼𝑛𝑐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1389" y="2139524"/>
                <a:ext cx="1824859" cy="7863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26248" y="2348042"/>
                <a:ext cx="19906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𝐼𝑛𝑐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6248" y="2348042"/>
                <a:ext cx="1990673" cy="369332"/>
              </a:xfrm>
              <a:prstGeom prst="rect">
                <a:avLst/>
              </a:prstGeom>
              <a:blipFill>
                <a:blip r:embed="rId3"/>
                <a:stretch>
                  <a:fillRect l="-917" r="-2446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72698" y="2348042"/>
                <a:ext cx="209653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𝑛𝑒𝑔𝑎𝑡𝑖𝑣𝑒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!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2698" y="2348042"/>
                <a:ext cx="2096535" cy="369332"/>
              </a:xfrm>
              <a:prstGeom prst="rect">
                <a:avLst/>
              </a:prstGeom>
              <a:blipFill>
                <a:blip r:embed="rId4"/>
                <a:stretch>
                  <a:fillRect l="-4651" r="-2326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H="1">
            <a:off x="6888480" y="2578874"/>
            <a:ext cx="8360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54293" y="4110446"/>
            <a:ext cx="8950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Effect of income on the test score depends upon the initial value of income.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293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3330" y="1635685"/>
            <a:ext cx="6633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1. Case: Let </a:t>
            </a:r>
            <a:r>
              <a:rPr lang="en-GB" sz="2400" dirty="0" err="1" smtClean="0"/>
              <a:t>Inc</a:t>
            </a:r>
            <a:r>
              <a:rPr lang="en-GB" sz="2400" dirty="0" smtClean="0"/>
              <a:t> go up from 10.000 to 11.000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3200" y="424242"/>
                <a:ext cx="7907072" cy="5191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sr-Latn-R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24242"/>
                <a:ext cx="7907072" cy="519181"/>
              </a:xfrm>
              <a:prstGeom prst="rect">
                <a:avLst/>
              </a:prstGeom>
              <a:blipFill>
                <a:blip r:embed="rId2"/>
                <a:stretch>
                  <a:fillRect t="-21176" b="-4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28503" y="2562196"/>
                <a:ext cx="10406743" cy="5600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</m:d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e>
                              </m:d>
                            </m:e>
                            <m:sub/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3200" b="0" i="0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  <m:sub/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503" y="2562196"/>
                <a:ext cx="10406743" cy="560090"/>
              </a:xfrm>
              <a:prstGeom prst="rect">
                <a:avLst/>
              </a:prstGeom>
              <a:blipFill>
                <a:blip r:embed="rId3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813330" y="3306727"/>
                <a:ext cx="1859740" cy="534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2.96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330" y="3306727"/>
                <a:ext cx="1859740" cy="53476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998157" y="4361962"/>
            <a:ext cx="6633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1. Case: Let </a:t>
            </a:r>
            <a:r>
              <a:rPr lang="en-GB" sz="2400" dirty="0" err="1" smtClean="0"/>
              <a:t>Inc</a:t>
            </a:r>
            <a:r>
              <a:rPr lang="en-GB" sz="2400" dirty="0" smtClean="0"/>
              <a:t> go up from 40.000 to 41.000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628503" y="5093595"/>
                <a:ext cx="10406743" cy="5600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41</m:t>
                              </m:r>
                            </m:e>
                          </m:d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b/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3200" b="0" i="0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40</m:t>
                              </m:r>
                            </m:e>
                          </m:d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sr-Latn-RS" sz="3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sr-Latn-RS" sz="3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3200" b="0" i="1" smtClean="0">
                                      <a:latin typeface="Cambria Math" panose="02040503050406030204" pitchFamily="18" charset="0"/>
                                    </a:rPr>
                                    <m:t>40</m:t>
                                  </m:r>
                                </m:e>
                              </m:d>
                            </m:e>
                            <m:sub/>
                            <m:sup>
                              <m:r>
                                <a:rPr lang="en-GB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8503" y="5093595"/>
                <a:ext cx="10406743" cy="560090"/>
              </a:xfrm>
              <a:prstGeom prst="rect">
                <a:avLst/>
              </a:prstGeom>
              <a:blipFill>
                <a:blip r:embed="rId5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813330" y="5825665"/>
                <a:ext cx="1859740" cy="5347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0.42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330" y="5825665"/>
                <a:ext cx="1859740" cy="5347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252754" y="6248788"/>
            <a:ext cx="5860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caschool.xlsx: Type it in the </a:t>
            </a:r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 console</a:t>
            </a:r>
          </a:p>
        </p:txBody>
      </p:sp>
    </p:spTree>
    <p:extLst>
      <p:ext uri="{BB962C8B-B14F-4D97-AF65-F5344CB8AC3E}">
        <p14:creationId xmlns:p14="http://schemas.microsoft.com/office/powerpoint/2010/main" val="144862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49769" y="684014"/>
            <a:ext cx="5522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Standard errors of estimated effects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2183" y="82904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260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838994" y="1828800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When linear: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63213" y="1761737"/>
                <a:ext cx="3640261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213" y="1761737"/>
                <a:ext cx="3640261" cy="492443"/>
              </a:xfrm>
              <a:prstGeom prst="rect">
                <a:avLst/>
              </a:prstGeom>
              <a:blipFill>
                <a:blip r:embed="rId2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35715" y="2598747"/>
                <a:ext cx="8278485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4400" dirty="0" smtClean="0"/>
                  <a:t>[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−1.96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𝑆𝐸</m:t>
                        </m:r>
                        <m:d>
                          <m:d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∙∆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d>
                      <m:d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1.96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𝑆𝐸</m:t>
                        </m:r>
                        <m:d>
                          <m:dPr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∙∆</m:t>
                    </m:r>
                    <m:r>
                      <a:rPr lang="en-GB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GB" sz="4400" dirty="0" smtClean="0"/>
                  <a:t>]</a:t>
                </a:r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715" y="2598747"/>
                <a:ext cx="8278485" cy="677108"/>
              </a:xfrm>
              <a:prstGeom prst="rect">
                <a:avLst/>
              </a:prstGeom>
              <a:blipFill>
                <a:blip r:embed="rId3"/>
                <a:stretch>
                  <a:fillRect l="-4124" t="-33333" r="-3314" b="-414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628524" y="4213358"/>
            <a:ext cx="44903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</a:t>
            </a:r>
          </a:p>
          <a:p>
            <a:r>
              <a:rPr lang="en-GB" sz="2000" dirty="0" smtClean="0"/>
              <a:t>Income goes from 10.000 to 11.000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35715" y="5558199"/>
                <a:ext cx="7907072" cy="5191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𝑇𝑒𝑠𝑡𝑆𝑐𝑜𝑟𝑒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sr-Latn-R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𝐼𝑛𝑐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715" y="5558199"/>
                <a:ext cx="7907072" cy="519181"/>
              </a:xfrm>
              <a:prstGeom prst="rect">
                <a:avLst/>
              </a:prstGeom>
              <a:blipFill>
                <a:blip r:embed="rId4"/>
                <a:stretch>
                  <a:fillRect t="-21176" b="-4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836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400456" y="821756"/>
                <a:ext cx="5708486" cy="546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11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−10</m:t>
                          </m:r>
                        </m:e>
                      </m:d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sr-Latn-RS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sr-Latn-R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456" y="821756"/>
                <a:ext cx="5708486" cy="5465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400456" y="1775345"/>
                <a:ext cx="4128823" cy="5465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r-Latn-RS" sz="280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21=2.96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456" y="1775345"/>
                <a:ext cx="4128823" cy="5465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49892" y="2728934"/>
                <a:ext cx="2426946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̂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=0.17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892" y="2728934"/>
                <a:ext cx="2426946" cy="486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400456" y="3805646"/>
            <a:ext cx="3244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95% confidence interval: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400456" y="4391133"/>
                <a:ext cx="3009991" cy="5786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acc>
                        <m:accPr>
                          <m:chr m:val="̂"/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acc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456" y="4391133"/>
                <a:ext cx="3009991" cy="5786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400455" y="4978247"/>
                <a:ext cx="272305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2.96</m:t>
                    </m:r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1.96</m:t>
                    </m:r>
                  </m:oMath>
                </a14:m>
                <a:r>
                  <a:rPr lang="en-GB" sz="2800" dirty="0" smtClean="0"/>
                  <a:t>⋅</a:t>
                </a:r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0.17</a:t>
                </a:r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455" y="4978247"/>
                <a:ext cx="2723053" cy="523220"/>
              </a:xfrm>
              <a:prstGeom prst="rect">
                <a:avLst/>
              </a:prstGeom>
              <a:blipFill>
                <a:blip r:embed="rId6"/>
                <a:stretch>
                  <a:fillRect t="-12941" r="-3132" b="-3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400455" y="5610018"/>
                <a:ext cx="197509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>
                  <a:defRPr sz="2800" b="0" i="1">
                    <a:latin typeface="Cambria Math" panose="02040503050406030204" pitchFamily="18" charset="0"/>
                    <a:ea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2.63,3.29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455" y="5610018"/>
                <a:ext cx="1975092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590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000" dirty="0">
            <a:latin typeface="Cambria Math" panose="02040503050406030204" pitchFamily="18" charset="0"/>
            <a:ea typeface="Cambria Math" panose="02040503050406030204" pitchFamily="18" charset="0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Cambria Math" panose="02040503050406030204" pitchFamily="18" charset="0"/>
            <a:ea typeface="Cambria Math" panose="020405030504060302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531</TotalTime>
  <Words>1024</Words>
  <Application>Microsoft Office PowerPoint</Application>
  <PresentationFormat>Widescreen</PresentationFormat>
  <Paragraphs>270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Cambria Math</vt:lpstr>
      <vt:lpstr>Century Gothic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78</cp:revision>
  <dcterms:created xsi:type="dcterms:W3CDTF">2019-06-26T18:35:28Z</dcterms:created>
  <dcterms:modified xsi:type="dcterms:W3CDTF">2019-12-04T09:17:50Z</dcterms:modified>
</cp:coreProperties>
</file>