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71" r:id="rId7"/>
    <p:sldId id="272" r:id="rId8"/>
    <p:sldId id="273" r:id="rId9"/>
    <p:sldId id="274" r:id="rId10"/>
    <p:sldId id="270" r:id="rId11"/>
    <p:sldId id="259" r:id="rId12"/>
    <p:sldId id="260" r:id="rId13"/>
    <p:sldId id="261" r:id="rId14"/>
    <p:sldId id="262" r:id="rId15"/>
    <p:sldId id="263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Statistics and Econometrics of Financial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653382" y="5903662"/>
            <a:ext cx="205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Chapter 9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4979" y="858186"/>
            <a:ext cx="5758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4. Missing </a:t>
            </a:r>
            <a:r>
              <a:rPr lang="en-GB" sz="2400" dirty="0"/>
              <a:t>data and sample selection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3474" y="80197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322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378926" y="1654628"/>
            <a:ext cx="3611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Three types of missing data: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160512" y="2325188"/>
            <a:ext cx="3267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Missing data are random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46469" y="2780304"/>
            <a:ext cx="354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Effect: sample size goes down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60512" y="3273509"/>
            <a:ext cx="790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Missing data are based upon the value of one of the </a:t>
            </a:r>
            <a:r>
              <a:rPr lang="en-GB" dirty="0" err="1" smtClean="0"/>
              <a:t>regressors</a:t>
            </a:r>
            <a:r>
              <a:rPr lang="en-GB" dirty="0" smtClean="0"/>
              <a:t> (X)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60512" y="4543246"/>
            <a:ext cx="465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Missing data are related to value of 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946469" y="5103294"/>
            <a:ext cx="293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Effect: bias, </a:t>
            </a:r>
            <a:r>
              <a:rPr lang="en-GB" dirty="0" err="1" smtClean="0"/>
              <a:t>unconsistent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946469" y="3808027"/>
            <a:ext cx="452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Effect: the sample is not representative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46469" y="5663342"/>
            <a:ext cx="385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voting and phone calls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697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66519" y="666597"/>
            <a:ext cx="3975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5. Simultaneous </a:t>
            </a:r>
            <a:r>
              <a:rPr lang="en-GB" sz="2400" dirty="0"/>
              <a:t>causality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31177" y="1706880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Usually X=&gt;Y: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31919" y="1645325"/>
                <a:ext cx="403175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1919" y="1645325"/>
                <a:ext cx="4031759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431177" y="2716385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But sometimes also </a:t>
            </a:r>
            <a:r>
              <a:rPr lang="en-GB" dirty="0"/>
              <a:t>Y</a:t>
            </a:r>
            <a:r>
              <a:rPr lang="en-GB" dirty="0" smtClean="0"/>
              <a:t>=&gt;X: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296666" y="2654830"/>
                <a:ext cx="403175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6666" y="2654830"/>
                <a:ext cx="403175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127863" y="3664335"/>
            <a:ext cx="362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advertising and profit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327038" y="4273730"/>
                <a:ext cx="30152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Problem: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𝑐𝑜𝑟𝑟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7038" y="4273730"/>
                <a:ext cx="3015249" cy="400110"/>
              </a:xfrm>
              <a:prstGeom prst="rect">
                <a:avLst/>
              </a:prstGeom>
              <a:blipFill>
                <a:blip r:embed="rId4"/>
                <a:stretch>
                  <a:fillRect l="-2227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091543" y="5925588"/>
                <a:ext cx="627017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)</a:t>
                </a:r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1543" y="5925588"/>
                <a:ext cx="6270172" cy="430887"/>
              </a:xfrm>
              <a:prstGeom prst="rect">
                <a:avLst/>
              </a:prstGeom>
              <a:blipFill>
                <a:blip r:embed="rId5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>
            <a:off x="6296666" y="4673840"/>
            <a:ext cx="113212" cy="11609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566263" y="4673840"/>
            <a:ext cx="1018903" cy="1251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567366" y="5987143"/>
            <a:ext cx="3522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Solution: Instrumental variable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644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0391" y="727557"/>
            <a:ext cx="7191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Sources of inconsistency/bias in standard errors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8309" y="81989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326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20391" y="1793966"/>
            <a:ext cx="2771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1. Heteroscedasticity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06347" y="2420983"/>
            <a:ext cx="7237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we use estimator that assume homoscedasticity, but errors are heteroscedastic                         bias.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680960" y="2891246"/>
            <a:ext cx="134112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15858" y="3425837"/>
            <a:ext cx="613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is why we are using heteroscedastic-robust errors.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220391" y="4484914"/>
            <a:ext cx="426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 Serial correlation (autocorrelation)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615858" y="5103223"/>
            <a:ext cx="6894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Errors are not independent. There is a large bias in standard errors if we use OLS.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06347" y="5977634"/>
            <a:ext cx="654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GDP data have </a:t>
            </a:r>
            <a:r>
              <a:rPr lang="en-GB" dirty="0" err="1" smtClean="0"/>
              <a:t>autocorrelated</a:t>
            </a:r>
            <a:r>
              <a:rPr lang="en-GB" dirty="0" smtClean="0"/>
              <a:t> standard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671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502" y="382554"/>
            <a:ext cx="8088453" cy="5686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6502" y="6425901"/>
            <a:ext cx="8602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Source: http://support.sas.com/documentation/cdl/en/etsug/63939/HTML/default/viewer.htm#etsug_autoreg_sect003.htm</a:t>
            </a:r>
          </a:p>
        </p:txBody>
      </p:sp>
    </p:spTree>
    <p:extLst>
      <p:ext uri="{BB962C8B-B14F-4D97-AF65-F5344CB8AC3E}">
        <p14:creationId xmlns:p14="http://schemas.microsoft.com/office/powerpoint/2010/main" val="270159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4457" y="809898"/>
            <a:ext cx="772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Cosenquence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: Standard errors will be too small and t values will be too large.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4457" y="2290355"/>
            <a:ext cx="492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Durbin-Watson test to diagnose autocorrelation.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4457" y="1611086"/>
            <a:ext cx="4680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Estimates 𝛽 are good but SE are the problem.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59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5851" y="722811"/>
            <a:ext cx="253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Example, forecasting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85851" y="1445623"/>
            <a:ext cx="727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do not need causality or unbiased estimates for forecasting.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088674" y="2377440"/>
                <a:ext cx="4777718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=698.9−2.28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674" y="2377440"/>
                <a:ext cx="4777718" cy="4452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185851" y="3385175"/>
            <a:ext cx="5684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problem for good forecast is external validity.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542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54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8485" y="614346"/>
            <a:ext cx="8574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Assessing studies based upon multiple regression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4766" y="7682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312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68485" y="1585443"/>
            <a:ext cx="5294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How can we tell that the model is liable?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2668485" y="2609601"/>
            <a:ext cx="49071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Assessing internal and external validity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38276" y="3814235"/>
            <a:ext cx="10076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1. Population studied (the population of entities from which sample was drawn):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038276" y="4327798"/>
            <a:ext cx="5925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people, companies, school districts, students...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032734" y="5062332"/>
            <a:ext cx="138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2. Setting: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304236" y="5062332"/>
            <a:ext cx="6825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Institutional, legal, social and economic environment.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8498" y="374749"/>
            <a:ext cx="3940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Threats to internal validity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2128498" y="1113572"/>
            <a:ext cx="23310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Two components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2128498" y="1790840"/>
            <a:ext cx="8504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1.Estimate of causal effect should be unbiased and consistent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2355323" y="2242254"/>
            <a:ext cx="3486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Otherwise answers are invalid</a:t>
            </a:r>
          </a:p>
        </p:txBody>
      </p:sp>
      <p:sp>
        <p:nvSpPr>
          <p:cNvPr id="6" name="Rectangle 5"/>
          <p:cNvSpPr/>
          <p:nvPr/>
        </p:nvSpPr>
        <p:spPr>
          <a:xfrm>
            <a:off x="2128498" y="3061697"/>
            <a:ext cx="84001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2.Hypothesis tests should have desired significance levels (standard errors unbiased, correct)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364686" y="1852917"/>
                <a:ext cx="280205" cy="3893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4686" y="1852917"/>
                <a:ext cx="280205" cy="3893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>
            <a:off x="10154194" y="2047585"/>
            <a:ext cx="107986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364686" y="3061697"/>
                <a:ext cx="42511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64686" y="3061697"/>
                <a:ext cx="425116" cy="369332"/>
              </a:xfrm>
              <a:prstGeom prst="rect">
                <a:avLst/>
              </a:prstGeom>
              <a:blipFill>
                <a:blip r:embed="rId3"/>
                <a:stretch>
                  <a:fillRect l="-7143" t="-13115" r="-48571"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>
            <a:off x="10236925" y="3246363"/>
            <a:ext cx="107986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124368" y="4422616"/>
                <a:ext cx="1780872" cy="907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̂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h𝑦𝑝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acc>
                                <m:accPr>
                                  <m:chr m:val="̂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4368" y="4422616"/>
                <a:ext cx="1780872" cy="90755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128498" y="5834210"/>
            <a:ext cx="99415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For OLS method, under assumptions, we have unbiased, consistent estimators and variances calculated in a way that gives us correct significant levels.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14103" y="83641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19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3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14144" y="736266"/>
            <a:ext cx="4039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Threats to external validity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1223" y="78243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314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14144" y="1637211"/>
            <a:ext cx="8260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Two what extent we can apply our results to other environments?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2614144" y="2582483"/>
            <a:ext cx="29867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Two sources of </a:t>
            </a:r>
            <a:r>
              <a:rPr lang="en-GB" sz="2000" dirty="0" smtClean="0"/>
              <a:t>threats: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2614144" y="3158423"/>
            <a:ext cx="3682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1. Differences </a:t>
            </a:r>
            <a:r>
              <a:rPr lang="en-GB" sz="2000" dirty="0"/>
              <a:t>in populations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2614144" y="3703585"/>
            <a:ext cx="3041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2. Differences </a:t>
            </a:r>
            <a:r>
              <a:rPr lang="en-GB" sz="2000" dirty="0"/>
              <a:t>in setting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2614143" y="4648857"/>
            <a:ext cx="8184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Possible solution: pilot study, control for some variables</a:t>
            </a:r>
          </a:p>
        </p:txBody>
      </p:sp>
    </p:spTree>
    <p:extLst>
      <p:ext uri="{BB962C8B-B14F-4D97-AF65-F5344CB8AC3E}">
        <p14:creationId xmlns:p14="http://schemas.microsoft.com/office/powerpoint/2010/main" val="59425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2273" y="926997"/>
            <a:ext cx="8882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Threats to internal validity of multiple regression analysis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640" y="76274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316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12274" y="1705185"/>
            <a:ext cx="43877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Internal validity relies upon:</a:t>
            </a:r>
          </a:p>
          <a:p>
            <a:pPr marL="342900" indent="-342900">
              <a:buAutoNum type="arabicPeriod"/>
            </a:pPr>
            <a:r>
              <a:rPr lang="en-GB" sz="2000" dirty="0" smtClean="0"/>
              <a:t>unbiased, consistent estimators</a:t>
            </a:r>
          </a:p>
          <a:p>
            <a:pPr marL="342900" indent="-342900">
              <a:buAutoNum type="arabicPeriod"/>
            </a:pPr>
            <a:r>
              <a:rPr lang="en-GB" sz="2000" dirty="0" smtClean="0"/>
              <a:t>correct standard errors for tests</a:t>
            </a:r>
          </a:p>
        </p:txBody>
      </p:sp>
      <p:sp>
        <p:nvSpPr>
          <p:cNvPr id="5" name="Rectangle 4"/>
          <p:cNvSpPr/>
          <p:nvPr/>
        </p:nvSpPr>
        <p:spPr>
          <a:xfrm>
            <a:off x="2412273" y="3184641"/>
            <a:ext cx="6952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There are five </a:t>
            </a:r>
            <a:r>
              <a:rPr lang="en-GB" sz="2000" dirty="0"/>
              <a:t>ways that internal validity might not hold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88526" y="3850456"/>
                <a:ext cx="53203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Problem is always the same: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𝑐𝑜𝑟𝑟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8526" y="3850456"/>
                <a:ext cx="5320367" cy="400110"/>
              </a:xfrm>
              <a:prstGeom prst="rect">
                <a:avLst/>
              </a:prstGeom>
              <a:blipFill>
                <a:blip r:embed="rId2"/>
                <a:stretch>
                  <a:fillRect l="-1145"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136881" y="4437430"/>
                <a:ext cx="555575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881" y="4437430"/>
                <a:ext cx="5555759" cy="430887"/>
              </a:xfrm>
              <a:prstGeom prst="rect">
                <a:avLst/>
              </a:prstGeom>
              <a:blipFill>
                <a:blip r:embed="rId3"/>
                <a:stretch>
                  <a:fillRect t="-25352" b="-47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075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0852" y="591258"/>
            <a:ext cx="3153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1. Omitted variable bias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760155" y="1200858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Solutions: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300859" y="1595014"/>
            <a:ext cx="8438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 missing variable to the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Instrumental variable regression (using new variable that is correlated with X but uncorrelated with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Randomized controlled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Panel data (cross section data that we follow through time)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350852" y="3675988"/>
            <a:ext cx="47949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2. Misspecification </a:t>
            </a:r>
            <a:r>
              <a:rPr lang="en-GB" sz="2000" dirty="0"/>
              <a:t>of functional form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82526" y="4076098"/>
            <a:ext cx="8395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(For example, relationship between X and Y is non-linear, but we estimated with linear model)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09864" y="4895457"/>
                <a:ext cx="5555759" cy="4541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sr-Latn-RS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)</a:t>
                </a:r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9864" y="4895457"/>
                <a:ext cx="5555759" cy="454163"/>
              </a:xfrm>
              <a:prstGeom prst="rect">
                <a:avLst/>
              </a:prstGeom>
              <a:blipFill>
                <a:blip r:embed="rId2"/>
                <a:stretch>
                  <a:fillRect t="-21333" b="-4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382526" y="5637875"/>
            <a:ext cx="240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Solutions: Chapter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30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8905" y="94904"/>
            <a:ext cx="6248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3. Measurement errors and Errors-in-variable bias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7428" y="787331"/>
            <a:ext cx="8395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(For example, wrong answers to surveys)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865863" y="1578099"/>
                <a:ext cx="403175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5863" y="1578099"/>
                <a:ext cx="4031759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159433" y="2371804"/>
            <a:ext cx="371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 is measurement error in X: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374572" y="2957937"/>
                <a:ext cx="2030749" cy="4385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572" y="2957937"/>
                <a:ext cx="2030749" cy="4385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 flipV="1">
            <a:off x="5405321" y="3452758"/>
            <a:ext cx="647136" cy="321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52457" y="3613321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 error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2" idx="0"/>
          </p:cNvCxnSpPr>
          <p:nvPr/>
        </p:nvCxnSpPr>
        <p:spPr>
          <a:xfrm flipV="1">
            <a:off x="4336070" y="3504919"/>
            <a:ext cx="799" cy="531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70663" y="4036509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True value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602510" y="6037776"/>
            <a:ext cx="6454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Assumption is that we have random measurement error: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8232719" y="6006998"/>
                <a:ext cx="184005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</a:rPr>
                      <m:t>𝑐𝑜𝑟𝑟</m:t>
                    </m:r>
                  </m:oMath>
                </a14:m>
                <a:r>
                  <a:rPr lang="en-GB" sz="2000" i="0" dirty="0" smtClean="0">
                    <a:latin typeface="+mj-lt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i="0" dirty="0" smtClean="0">
                    <a:latin typeface="+mj-lt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i="0" dirty="0" smtClean="0">
                    <a:latin typeface="+mj-lt"/>
                  </a:rPr>
                  <a:t>)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2719" y="6006998"/>
                <a:ext cx="1840056" cy="400110"/>
              </a:xfrm>
              <a:prstGeom prst="rect">
                <a:avLst/>
              </a:prstGeom>
              <a:blipFill>
                <a:blip r:embed="rId4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0072775" y="6006998"/>
                <a:ext cx="208287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𝑐𝑜𝑟𝑟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20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2775" y="6006998"/>
                <a:ext cx="2082878" cy="400110"/>
              </a:xfrm>
              <a:prstGeom prst="rect">
                <a:avLst/>
              </a:prstGeom>
              <a:blipFill>
                <a:blip r:embed="rId5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2605421" y="163858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True model should be: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754035" y="4927069"/>
                <a:ext cx="4031759" cy="4385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035" y="4927069"/>
                <a:ext cx="4031759" cy="4385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1856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10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3554" y="726141"/>
            <a:ext cx="7034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As long as measurement error is small, bias will be small.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16824" y="1480519"/>
                <a:ext cx="2564228" cy="9768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6824" y="1480519"/>
                <a:ext cx="2564228" cy="97680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99013" y="1738090"/>
            <a:ext cx="8370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Bias: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865120" y="3257006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Solutions: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10148" y="3626338"/>
            <a:ext cx="3389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 better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Instrumental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Model measurement error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310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8731" y="478971"/>
            <a:ext cx="3049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Measurement error in Y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00994" y="1526420"/>
                <a:ext cx="403175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994" y="1526420"/>
                <a:ext cx="4031759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159433" y="2371804"/>
            <a:ext cx="3712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 is measurement error in Y: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74572" y="2957937"/>
                <a:ext cx="1915588" cy="4385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572" y="2957937"/>
                <a:ext cx="1915588" cy="4385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H="1" flipV="1">
            <a:off x="5405321" y="3452758"/>
            <a:ext cx="647136" cy="321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52457" y="3613321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 error</a:t>
            </a:r>
            <a:endParaRPr lang="en-GB" dirty="0"/>
          </a:p>
        </p:txBody>
      </p:sp>
      <p:cxnSp>
        <p:nvCxnSpPr>
          <p:cNvPr id="8" name="Straight Arrow Connector 7"/>
          <p:cNvCxnSpPr>
            <a:stCxn id="9" idx="0"/>
          </p:cNvCxnSpPr>
          <p:nvPr/>
        </p:nvCxnSpPr>
        <p:spPr>
          <a:xfrm flipV="1">
            <a:off x="4336070" y="3504919"/>
            <a:ext cx="799" cy="531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70663" y="4036509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True value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605421" y="1638584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True model should be: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67546" y="4689667"/>
                <a:ext cx="4031759" cy="4385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7546" y="4689667"/>
                <a:ext cx="4031759" cy="4385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670663" y="5722416"/>
                <a:ext cx="403175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663" y="5722416"/>
                <a:ext cx="4031759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 flipH="1">
            <a:off x="8196942" y="5783971"/>
            <a:ext cx="3873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We will have bigger standard errors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53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202</TotalTime>
  <Words>603</Words>
  <Application>Microsoft Office PowerPoint</Application>
  <PresentationFormat>Widescreen</PresentationFormat>
  <Paragraphs>111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Cambria Math</vt:lpstr>
      <vt:lpstr>Century Gothic</vt:lpstr>
      <vt:lpstr>Wingdings 3</vt:lpstr>
      <vt:lpstr>Wisp</vt:lpstr>
      <vt:lpstr>Statistics and Econometrics of Financial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35</cp:revision>
  <dcterms:created xsi:type="dcterms:W3CDTF">2019-06-26T18:35:28Z</dcterms:created>
  <dcterms:modified xsi:type="dcterms:W3CDTF">2019-12-04T09:18:02Z</dcterms:modified>
</cp:coreProperties>
</file>