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11AF-8E05-4A14-91F4-62584FB1F5F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F6112-0DCA-413F-A9F7-470DB0832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D5EEB-BBE4-46B5-99EE-5107598664C2}" type="slidenum">
              <a:rPr lang="en-US"/>
              <a:pPr/>
              <a:t>8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3E04-6D24-4EFA-94F0-741197DB7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1EE69-BC9F-42FE-922B-8DC73904A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0C0C-4F1A-4D05-B74A-FE17E6FD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6BB4-3703-4C9E-9B7A-2AD7A28CC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B73F-97B3-4C0F-A27C-0F795CAC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D8EC-173B-41A2-8C5B-87DAD3F37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6AE5-B15B-4969-B544-F129AE0A7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62EAB-3B6E-4133-B137-9A332589C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8F9D-C302-436A-BC95-E537185E6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CAAAC-BF9F-4C14-8C65-7E69FD18F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02A9-4F1A-4088-AB0C-94DA0462A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Besa Xhaferi, Mikroekonomi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F926E-B60B-4804-B6C3-32C77F66A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sz="3200" dirty="0"/>
              <a:t>ELASTICITETI</a:t>
            </a:r>
            <a:r>
              <a:rPr lang="sq-AL" sz="3200" dirty="0"/>
              <a:t> I KËRKESËS DHE OFERTËS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Rastet</a:t>
            </a:r>
            <a:r>
              <a:rPr lang="en-US" sz="4000" dirty="0"/>
              <a:t> </a:t>
            </a:r>
            <a:r>
              <a:rPr lang="en-US" sz="4000" dirty="0" err="1"/>
              <a:t>ekstreme</a:t>
            </a:r>
            <a:r>
              <a:rPr lang="en-US" sz="4000" dirty="0"/>
              <a:t>:  </a:t>
            </a:r>
            <a:r>
              <a:rPr lang="en-US" sz="4000" dirty="0" err="1"/>
              <a:t>kërkesa</a:t>
            </a:r>
            <a:r>
              <a:rPr lang="en-US" sz="4000" dirty="0"/>
              <a:t> </a:t>
            </a:r>
            <a:r>
              <a:rPr lang="en-US" sz="4000" dirty="0" err="1"/>
              <a:t>plotwsisht</a:t>
            </a:r>
            <a:r>
              <a:rPr lang="en-US" sz="4000" dirty="0"/>
              <a:t> </a:t>
            </a:r>
            <a:r>
              <a:rPr lang="en-US" sz="4000" dirty="0" err="1"/>
              <a:t>elastike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</a:t>
            </a:r>
            <a:r>
              <a:rPr lang="en-US" sz="4000" dirty="0" err="1"/>
              <a:t>plotwsisht</a:t>
            </a:r>
            <a:r>
              <a:rPr lang="en-US" sz="4000" dirty="0"/>
              <a:t> </a:t>
            </a:r>
            <a:r>
              <a:rPr lang="en-US" sz="4000" dirty="0" err="1"/>
              <a:t>inelastike</a:t>
            </a:r>
            <a:r>
              <a:rPr lang="en-US" sz="4000" dirty="0"/>
              <a:t> </a:t>
            </a:r>
          </a:p>
        </p:txBody>
      </p:sp>
      <p:pic>
        <p:nvPicPr>
          <p:cNvPr id="12292" name="Picture 4" descr="figure 5_3 perfectly elastic de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4079875" cy="4194175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00600" y="2438400"/>
            <a:ext cx="3962400" cy="3276600"/>
          </a:xfrm>
          <a:noFill/>
          <a:ln/>
        </p:spPr>
        <p:txBody>
          <a:bodyPr>
            <a:normAutofit lnSpcReduction="10000"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kërkesa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plotwsisht</a:t>
            </a:r>
            <a:r>
              <a:rPr lang="en-US" sz="2800" dirty="0"/>
              <a:t> </a:t>
            </a:r>
            <a:r>
              <a:rPr lang="en-US" sz="2800" dirty="0" err="1"/>
              <a:t>elastike</a:t>
            </a:r>
            <a:r>
              <a:rPr lang="en-US" sz="2800" dirty="0"/>
              <a:t> , </a:t>
            </a:r>
            <a:r>
              <a:rPr lang="en-US" sz="2800" dirty="0" err="1"/>
              <a:t>sasia</a:t>
            </a:r>
            <a:r>
              <a:rPr lang="en-US" sz="2800" dirty="0"/>
              <a:t> e </a:t>
            </a:r>
            <a:r>
              <a:rPr lang="en-US" sz="2800" dirty="0" err="1"/>
              <a:t>kërkuar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ndjeshme</a:t>
            </a:r>
            <a:r>
              <a:rPr lang="en-US" sz="2800" dirty="0"/>
              <a:t> </a:t>
            </a:r>
            <a:r>
              <a:rPr lang="en-US" sz="2800" dirty="0" err="1"/>
              <a:t>deri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pakufi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ndryshimeve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cmim</a:t>
            </a:r>
            <a:r>
              <a:rPr lang="en-US" sz="2800" dirty="0"/>
              <a:t>, </a:t>
            </a:r>
            <a:r>
              <a:rPr lang="en-US" sz="2800" dirty="0" err="1"/>
              <a:t>kështu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elsticiteti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kërkesës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 </a:t>
            </a:r>
            <a:r>
              <a:rPr lang="en-US" sz="2800" dirty="0" err="1"/>
              <a:t>ëshët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pakufi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2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influencojnë</a:t>
            </a:r>
            <a:r>
              <a:rPr lang="en-US" dirty="0"/>
              <a:t> 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Zevendësueshmëria</a:t>
            </a:r>
            <a:r>
              <a:rPr lang="en-US" dirty="0"/>
              <a:t>: Sa me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mallra</a:t>
            </a:r>
            <a:r>
              <a:rPr lang="en-US" dirty="0"/>
              <a:t>  –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2. Sa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% e </a:t>
            </a:r>
            <a:r>
              <a:rPr lang="en-US" dirty="0" err="1"/>
              <a:t>mallit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blejmë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buxhetin</a:t>
            </a:r>
            <a:r>
              <a:rPr lang="en-US" dirty="0"/>
              <a:t> </a:t>
            </a:r>
            <a:r>
              <a:rPr lang="en-US" dirty="0" err="1"/>
              <a:t>tonë</a:t>
            </a:r>
            <a:r>
              <a:rPr lang="en-US" dirty="0"/>
              <a:t>-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3. Mallrat e </a:t>
            </a:r>
            <a:r>
              <a:rPr lang="en-US" dirty="0" err="1"/>
              <a:t>domozdoshëm</a:t>
            </a:r>
            <a:r>
              <a:rPr lang="en-US" dirty="0"/>
              <a:t>: D </a:t>
            </a:r>
            <a:r>
              <a:rPr lang="en-US" dirty="0" err="1"/>
              <a:t>joelastike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mallra</a:t>
            </a:r>
            <a:r>
              <a:rPr lang="en-US" dirty="0"/>
              <a:t> </a:t>
            </a:r>
            <a:r>
              <a:rPr lang="en-US" dirty="0" err="1"/>
              <a:t>luksoze</a:t>
            </a:r>
            <a:r>
              <a:rPr lang="en-US" dirty="0"/>
              <a:t>: D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Koha</a:t>
            </a:r>
            <a:r>
              <a:rPr lang="en-US" dirty="0"/>
              <a:t>: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me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gjerësisht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përcaktojmë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mirë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ardhurat</a:t>
            </a:r>
            <a:r>
              <a:rPr lang="en-US" dirty="0"/>
              <a:t>: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madhe</a:t>
            </a:r>
            <a:r>
              <a:rPr lang="en-US" dirty="0"/>
              <a:t> </a:t>
            </a:r>
            <a:r>
              <a:rPr lang="en-US" dirty="0" err="1"/>
              <a:t>pesha</a:t>
            </a:r>
            <a:r>
              <a:rPr lang="en-US" dirty="0"/>
              <a:t> </a:t>
            </a:r>
            <a:r>
              <a:rPr lang="en-US" dirty="0" err="1"/>
              <a:t>specifike</a:t>
            </a:r>
            <a:r>
              <a:rPr lang="en-US" dirty="0"/>
              <a:t> D </a:t>
            </a:r>
            <a:r>
              <a:rPr lang="en-US" dirty="0" err="1"/>
              <a:t>relat</a:t>
            </a:r>
            <a:r>
              <a:rPr lang="en-US" dirty="0"/>
              <a:t>. </a:t>
            </a:r>
            <a:r>
              <a:rPr lang="en-US" dirty="0" err="1"/>
              <a:t>elastike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Përdorimi</a:t>
            </a:r>
            <a:r>
              <a:rPr lang="en-US" dirty="0"/>
              <a:t> I </a:t>
            </a:r>
            <a:r>
              <a:rPr lang="en-US" dirty="0" err="1"/>
              <a:t>formulës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llogaritjen</a:t>
            </a:r>
            <a:r>
              <a:rPr lang="en-US" dirty="0"/>
              <a:t> e </a:t>
            </a:r>
            <a:r>
              <a:rPr lang="en-US" dirty="0" err="1"/>
              <a:t>elasticitetit</a:t>
            </a:r>
            <a:r>
              <a:rPr lang="en-US" dirty="0"/>
              <a:t> zonal ( </a:t>
            </a:r>
            <a:r>
              <a:rPr lang="en-US" dirty="0" err="1"/>
              <a:t>tw</a:t>
            </a:r>
            <a:r>
              <a:rPr lang="en-US" dirty="0"/>
              <a:t> pikes)</a:t>
            </a:r>
          </a:p>
        </p:txBody>
      </p:sp>
      <p:pic>
        <p:nvPicPr>
          <p:cNvPr id="13316" name="Picture 4" descr="figure 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4079875" cy="3749675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1981200"/>
            <a:ext cx="3962400" cy="1981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Përqindja në ndryshimin e cmimit është e barabartë me (0.20) pjesëtuar me mesataren e cmimit ($2.10), ose 9.52%: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724400" y="4114800"/>
            <a:ext cx="396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Përqindja në ndryshimin e cmimit = ndryshimi/vlera mesatare = 0.20/ {(2.0+2.20)/2}=9.52%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2" autoUpdateAnimBg="0" advAuto="0"/>
      <p:bldP spid="13318" grpId="0" build="p" bldLvl="2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Përdorimi I formulës për llogaritjen e elasticitetit zonal</a:t>
            </a:r>
          </a:p>
        </p:txBody>
      </p:sp>
      <p:pic>
        <p:nvPicPr>
          <p:cNvPr id="14340" name="Picture 4" descr="figure 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4079875" cy="3749675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1981200"/>
            <a:ext cx="3962400" cy="19812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Përqindja në ndryshimin e sasisë është e barabartë me (-15) pjesëtuar me mesataren e sasisë (92.5), ose -16.22%: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800600" y="4267200"/>
            <a:ext cx="396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Përqindja në ndryshimin e sasisë = ndryshimi/vlera mesatare = -15/ {(100+85)/2}=16.22%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2" autoUpdateAnimBg="0" advAuto="0"/>
      <p:bldP spid="14342" grpId="0" build="p" bldLvl="2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Përdorimi I formulës për llogaritjen e elasticitetit zonal</a:t>
            </a:r>
          </a:p>
        </p:txBody>
      </p:sp>
      <p:pic>
        <p:nvPicPr>
          <p:cNvPr id="15364" name="Picture 4" descr="figure 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4079875" cy="3749675"/>
          </a:xfrm>
          <a:prstGeom prst="rect">
            <a:avLst/>
          </a:prstGeom>
          <a:noFill/>
        </p:spPr>
      </p:pic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133600"/>
            <a:ext cx="3962400" cy="2286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Nëse i zëvendësojmë këto përqindje në ndryshime në formulën për llogaritjen e elasticitetit të kërkesës ndaj cmimit, elasticiteti ndaj cmimit është 1.70: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419600" y="4724400"/>
            <a:ext cx="472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Ed= përqindja e ndryshimit të kërkesës / përqindja e ndryshimit në cmim = 16.22%/9.52%=1.70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2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Elasticiteti:</a:t>
            </a:r>
            <a:br>
              <a:rPr lang="en-US"/>
            </a:br>
            <a:r>
              <a:rPr lang="en-US"/>
              <a:t>Një matës i reagimit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362200"/>
            <a:ext cx="792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6075" indent="-346075">
              <a:spcAft>
                <a:spcPct val="30000"/>
              </a:spcAft>
              <a:buFontTx/>
              <a:buChar char="•"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Elasticiteti i ofertës ndaj cmimit :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Një matës i reagimit të sasisë së ofruar ndaj ndryshimit në cmim; llogaritet duke pjesëtar ndryshimin në përqindje të sasisë së ofruar me ndryshimin në përqindje të cmimit.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Elasticiteti i ofertës ndaj cmimit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22098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Es= përqindja e ndryshimit të sasisë së ofruar / përqindja e ndryshimit në cmim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Sipas</a:t>
            </a:r>
            <a:r>
              <a:rPr lang="en-US" sz="4000" dirty="0"/>
              <a:t> </a:t>
            </a:r>
            <a:r>
              <a:rPr lang="en-US" sz="4000" dirty="0" err="1"/>
              <a:t>vlerave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Es </a:t>
            </a:r>
            <a:r>
              <a:rPr lang="en-US" sz="4000" dirty="0" err="1"/>
              <a:t>dallojmë</a:t>
            </a:r>
            <a:r>
              <a:rPr lang="en-US" sz="4000" dirty="0"/>
              <a:t> 5 </a:t>
            </a:r>
            <a:r>
              <a:rPr lang="en-US" sz="4000" dirty="0" err="1"/>
              <a:t>raste</a:t>
            </a:r>
            <a:r>
              <a:rPr lang="en-US" sz="4000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1&lt;Es&lt;+∞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relativisht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0&lt;Es&lt;1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relativisht</a:t>
            </a:r>
            <a:r>
              <a:rPr lang="en-US" dirty="0"/>
              <a:t> </a:t>
            </a:r>
            <a:r>
              <a:rPr lang="en-US" dirty="0" err="1"/>
              <a:t>joelastike</a:t>
            </a:r>
            <a:endParaRPr lang="en-US" dirty="0"/>
          </a:p>
          <a:p>
            <a:r>
              <a:rPr lang="en-US" dirty="0"/>
              <a:t>Es=1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 </a:t>
            </a:r>
            <a:r>
              <a:rPr lang="en-US" dirty="0" err="1"/>
              <a:t>unitare</a:t>
            </a:r>
            <a:endParaRPr lang="en-US" dirty="0"/>
          </a:p>
          <a:p>
            <a:r>
              <a:rPr lang="en-US" dirty="0"/>
              <a:t>Es= +∞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plotësisht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Es=0 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plotësisht</a:t>
            </a:r>
            <a:r>
              <a:rPr lang="en-US" dirty="0"/>
              <a:t> </a:t>
            </a:r>
            <a:r>
              <a:rPr lang="en-US" dirty="0" err="1"/>
              <a:t>joelastike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Lakorja e ofertës së tregut dhe elasticiteti i ofertës ndaj cmimit</a:t>
            </a:r>
          </a:p>
        </p:txBody>
      </p:sp>
      <p:pic>
        <p:nvPicPr>
          <p:cNvPr id="26627" name="Picture 3" descr="figure 5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4079875" cy="374967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2057400"/>
            <a:ext cx="3962400" cy="3048000"/>
          </a:xfrm>
          <a:noFill/>
          <a:ln/>
        </p:spPr>
        <p:txBody>
          <a:bodyPr>
            <a:normAutofit lnSpcReduction="10000"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800"/>
              <a:t>Një rritje prej 10% në cmimin e qumështit (nga $2 në $2.20) rrit sasinë e ofruar për 20% (nga 100 milion galonë në 120 milion), kështu që elasticiteti i ofertës është 2.0 = 20%/10%.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81000" y="5562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900">
                <a:solidFill>
                  <a:schemeClr val="tx2"/>
                </a:solidFill>
              </a:rPr>
              <a:t>Es= përqindja e ndryshimit të sasisë së ofruar / përqindja e ndryshimit në cmim = 20%/10%=2.0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bldLvl="2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Rastet</a:t>
            </a:r>
            <a:r>
              <a:rPr lang="en-US" sz="3600" dirty="0"/>
              <a:t> </a:t>
            </a:r>
            <a:r>
              <a:rPr lang="en-US" sz="3600" dirty="0" err="1"/>
              <a:t>ekstreme</a:t>
            </a:r>
            <a:r>
              <a:rPr lang="en-US" sz="3600" dirty="0"/>
              <a:t>: </a:t>
            </a:r>
            <a:r>
              <a:rPr lang="en-US" sz="3600" dirty="0" err="1"/>
              <a:t>oferta</a:t>
            </a:r>
            <a:r>
              <a:rPr lang="en-US" sz="3600" dirty="0"/>
              <a:t> </a:t>
            </a:r>
            <a:r>
              <a:rPr lang="en-US" sz="3600" dirty="0" err="1"/>
              <a:t>plotësisht</a:t>
            </a:r>
            <a:r>
              <a:rPr lang="en-US" sz="3600" dirty="0"/>
              <a:t> </a:t>
            </a:r>
            <a:r>
              <a:rPr lang="en-US" sz="3600" dirty="0" err="1"/>
              <a:t>elastike</a:t>
            </a:r>
            <a:r>
              <a:rPr lang="en-US" sz="3600" dirty="0"/>
              <a:t> </a:t>
            </a:r>
            <a:r>
              <a:rPr lang="en-US" sz="3600" dirty="0" err="1"/>
              <a:t>dhe</a:t>
            </a:r>
            <a:r>
              <a:rPr lang="en-US" sz="3600" dirty="0"/>
              <a:t> </a:t>
            </a:r>
            <a:r>
              <a:rPr lang="en-US" sz="3600" dirty="0" err="1"/>
              <a:t>plotësisht</a:t>
            </a:r>
            <a:r>
              <a:rPr lang="en-US" sz="3600" dirty="0"/>
              <a:t> </a:t>
            </a:r>
            <a:r>
              <a:rPr lang="en-US" sz="3600" dirty="0" err="1"/>
              <a:t>inelastike</a:t>
            </a:r>
            <a:r>
              <a:rPr lang="en-US" sz="3600" dirty="0"/>
              <a:t> </a:t>
            </a:r>
          </a:p>
        </p:txBody>
      </p:sp>
      <p:pic>
        <p:nvPicPr>
          <p:cNvPr id="27651" name="Picture 3" descr="figure 5_6 perfectly inelastic supp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4079875" cy="419417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48200" y="2133600"/>
            <a:ext cx="3962400" cy="3276600"/>
          </a:xfrm>
          <a:noFill/>
          <a:ln/>
        </p:spPr>
        <p:txBody>
          <a:bodyPr>
            <a:normAutofit/>
          </a:bodyPr>
          <a:lstStyle/>
          <a:p>
            <a:pPr marL="346075" indent="-346075"/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oferta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 </a:t>
            </a:r>
            <a:r>
              <a:rPr lang="en-US" sz="2800" dirty="0" err="1"/>
              <a:t>plotësisht</a:t>
            </a:r>
            <a:r>
              <a:rPr lang="en-US" sz="2800" dirty="0"/>
              <a:t> </a:t>
            </a:r>
            <a:r>
              <a:rPr lang="en-US" sz="2800" dirty="0" err="1"/>
              <a:t>joelastike</a:t>
            </a:r>
            <a:r>
              <a:rPr lang="en-US" sz="2800" dirty="0"/>
              <a:t>, </a:t>
            </a:r>
            <a:r>
              <a:rPr lang="en-US" sz="2800" dirty="0" err="1"/>
              <a:t>sasia</a:t>
            </a:r>
            <a:r>
              <a:rPr lang="en-US" sz="2800" dirty="0"/>
              <a:t> e </a:t>
            </a:r>
            <a:r>
              <a:rPr lang="en-US" sz="2800" dirty="0" err="1"/>
              <a:t>ofruar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njëjtë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secilin</a:t>
            </a:r>
            <a:r>
              <a:rPr lang="en-US" sz="2800" dirty="0"/>
              <a:t>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, </a:t>
            </a:r>
            <a:r>
              <a:rPr lang="en-US" sz="2800" dirty="0" err="1"/>
              <a:t>kështu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elasticiteti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ofertës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bldLvl="2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Koncepti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elasticitetit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162800" cy="3657600"/>
          </a:xfrm>
        </p:spPr>
        <p:txBody>
          <a:bodyPr/>
          <a:lstStyle/>
          <a:p>
            <a:r>
              <a:rPr lang="en-US" dirty="0" err="1"/>
              <a:t>Elasticiteti</a:t>
            </a:r>
            <a:r>
              <a:rPr lang="en-US" dirty="0"/>
              <a:t>  </a:t>
            </a:r>
            <a:r>
              <a:rPr lang="en-US" dirty="0" err="1"/>
              <a:t>shpreh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mat </a:t>
            </a:r>
            <a:r>
              <a:rPr lang="en-US" dirty="0" err="1"/>
              <a:t>shkallën</a:t>
            </a:r>
            <a:r>
              <a:rPr lang="en-US" dirty="0"/>
              <a:t> e </a:t>
            </a:r>
            <a:r>
              <a:rPr lang="en-US" dirty="0" err="1"/>
              <a:t>reagimit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kërkuar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mallit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ndryshojmë</a:t>
            </a:r>
            <a:r>
              <a:rPr lang="en-US" dirty="0"/>
              <a:t> </a:t>
            </a:r>
            <a:r>
              <a:rPr lang="en-US" dirty="0" err="1"/>
              <a:t>faktorët</a:t>
            </a:r>
            <a:r>
              <a:rPr lang="en-US" dirty="0"/>
              <a:t> e </a:t>
            </a:r>
            <a:r>
              <a:rPr lang="en-US" dirty="0" err="1"/>
              <a:t>tregut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invencojnë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. </a:t>
            </a:r>
            <a:r>
              <a:rPr lang="en-US" dirty="0" err="1"/>
              <a:t>Elasticiteti</a:t>
            </a:r>
            <a:r>
              <a:rPr lang="en-US" dirty="0"/>
              <a:t> </a:t>
            </a:r>
            <a:r>
              <a:rPr lang="en-US" dirty="0" err="1"/>
              <a:t>shpreh</a:t>
            </a:r>
            <a:r>
              <a:rPr lang="en-US" dirty="0"/>
              <a:t> </a:t>
            </a:r>
            <a:r>
              <a:rPr lang="en-US" dirty="0" err="1"/>
              <a:t>shkallë</a:t>
            </a:r>
            <a:r>
              <a:rPr lang="en-US" dirty="0"/>
              <a:t>- </a:t>
            </a:r>
            <a:r>
              <a:rPr lang="en-US" dirty="0" err="1"/>
              <a:t>masë</a:t>
            </a:r>
            <a:r>
              <a:rPr lang="en-US" dirty="0"/>
              <a:t> </a:t>
            </a:r>
            <a:r>
              <a:rPr lang="en-US" dirty="0" err="1"/>
              <a:t>reagueshmërie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Rastet</a:t>
            </a:r>
            <a:r>
              <a:rPr lang="en-US" sz="3200" dirty="0"/>
              <a:t> </a:t>
            </a:r>
            <a:r>
              <a:rPr lang="en-US" sz="3200" dirty="0" err="1"/>
              <a:t>ekstreme</a:t>
            </a:r>
            <a:r>
              <a:rPr lang="en-US" sz="3200" dirty="0"/>
              <a:t>: </a:t>
            </a:r>
            <a:r>
              <a:rPr lang="en-US" sz="3200" dirty="0" err="1"/>
              <a:t>oferta</a:t>
            </a:r>
            <a:r>
              <a:rPr lang="en-US" sz="3200" dirty="0"/>
              <a:t> </a:t>
            </a:r>
            <a:r>
              <a:rPr lang="en-US" sz="3200" dirty="0" err="1"/>
              <a:t>plotësisht</a:t>
            </a:r>
            <a:r>
              <a:rPr lang="en-US" sz="3200" dirty="0"/>
              <a:t> </a:t>
            </a:r>
            <a:r>
              <a:rPr lang="en-US" sz="3200" dirty="0" err="1"/>
              <a:t>elastike</a:t>
            </a:r>
            <a:r>
              <a:rPr lang="en-US" sz="3200" dirty="0"/>
              <a:t> </a:t>
            </a:r>
            <a:r>
              <a:rPr lang="en-US" sz="3200" dirty="0" err="1"/>
              <a:t>dhe</a:t>
            </a:r>
            <a:r>
              <a:rPr lang="en-US" sz="3200" dirty="0"/>
              <a:t> </a:t>
            </a:r>
            <a:r>
              <a:rPr lang="en-US" sz="3200" dirty="0" err="1"/>
              <a:t>plotësisht</a:t>
            </a:r>
            <a:r>
              <a:rPr lang="en-US" sz="3200" dirty="0"/>
              <a:t> </a:t>
            </a:r>
            <a:r>
              <a:rPr lang="en-US" sz="3200" dirty="0" err="1"/>
              <a:t>inelastike</a:t>
            </a:r>
            <a:r>
              <a:rPr lang="en-US" sz="3200" dirty="0"/>
              <a:t>  </a:t>
            </a:r>
          </a:p>
        </p:txBody>
      </p:sp>
      <p:pic>
        <p:nvPicPr>
          <p:cNvPr id="28675" name="Picture 3" descr="figure 5_6 perfectly elastic supp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4079875" cy="4194175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724400" y="1981200"/>
            <a:ext cx="3962400" cy="3276600"/>
          </a:xfrm>
          <a:noFill/>
          <a:ln/>
        </p:spPr>
        <p:txBody>
          <a:bodyPr>
            <a:normAutofit lnSpcReduction="10000"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800" dirty="0" err="1"/>
              <a:t>Kur</a:t>
            </a:r>
            <a:r>
              <a:rPr lang="en-US" sz="2800" dirty="0"/>
              <a:t> </a:t>
            </a:r>
            <a:r>
              <a:rPr lang="en-US" sz="2800" dirty="0" err="1"/>
              <a:t>oferta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plotësishtë</a:t>
            </a:r>
            <a:r>
              <a:rPr lang="en-US" sz="2800" dirty="0"/>
              <a:t> </a:t>
            </a:r>
            <a:r>
              <a:rPr lang="en-US" sz="2800" dirty="0" err="1"/>
              <a:t>elastike</a:t>
            </a:r>
            <a:r>
              <a:rPr lang="en-US" sz="2800" dirty="0"/>
              <a:t>, </a:t>
            </a:r>
            <a:r>
              <a:rPr lang="en-US" sz="2800" dirty="0" err="1"/>
              <a:t>sasia</a:t>
            </a:r>
            <a:r>
              <a:rPr lang="en-US" sz="2800" dirty="0"/>
              <a:t> e </a:t>
            </a:r>
            <a:r>
              <a:rPr lang="en-US" sz="2800" dirty="0" err="1"/>
              <a:t>ofruar</a:t>
            </a:r>
            <a:r>
              <a:rPr lang="en-US" sz="2800" dirty="0"/>
              <a:t> e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ndjeshme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ndryshimeve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cmim</a:t>
            </a:r>
            <a:r>
              <a:rPr lang="en-US" sz="2800" dirty="0"/>
              <a:t> </a:t>
            </a:r>
            <a:r>
              <a:rPr lang="en-US" sz="2800" dirty="0" err="1"/>
              <a:t>deri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pakufi</a:t>
            </a:r>
            <a:r>
              <a:rPr lang="en-US" sz="2800" dirty="0"/>
              <a:t>, </a:t>
            </a:r>
            <a:r>
              <a:rPr lang="en-US" sz="2800" dirty="0" err="1"/>
              <a:t>kështu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elasticiteti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ofertës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pakufi</a:t>
            </a:r>
            <a:r>
              <a:rPr lang="en-US" sz="2800" dirty="0"/>
              <a:t>.</a:t>
            </a:r>
          </a:p>
          <a:p>
            <a:pPr marL="346075" indent="-346075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bldLvl="2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Faktorët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influencojnë</a:t>
            </a:r>
            <a:r>
              <a:rPr lang="en-US" dirty="0"/>
              <a:t> 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15200" cy="4114800"/>
          </a:xfrm>
        </p:spPr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dirty="0" err="1"/>
              <a:t>Numri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zëvendësuesve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prodhim</a:t>
            </a:r>
            <a:r>
              <a:rPr lang="en-US" dirty="0"/>
              <a:t>: Sa me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  –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2.  </a:t>
            </a:r>
            <a:r>
              <a:rPr lang="en-US" dirty="0" err="1"/>
              <a:t>kosto</a:t>
            </a:r>
            <a:r>
              <a:rPr lang="en-US" dirty="0"/>
              <a:t> e </a:t>
            </a:r>
            <a:r>
              <a:rPr lang="en-US" dirty="0" err="1"/>
              <a:t>ruajtjes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mallrave</a:t>
            </a:r>
            <a:endParaRPr lang="en-US" dirty="0"/>
          </a:p>
          <a:p>
            <a:r>
              <a:rPr lang="en-US" dirty="0"/>
              <a:t>3.   </a:t>
            </a:r>
            <a:r>
              <a:rPr lang="en-US" dirty="0" err="1"/>
              <a:t>Koha</a:t>
            </a:r>
            <a:r>
              <a:rPr lang="en-US" dirty="0"/>
              <a:t>: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aq</a:t>
            </a:r>
            <a:r>
              <a:rPr lang="en-US" dirty="0"/>
              <a:t> me </a:t>
            </a:r>
            <a:r>
              <a:rPr lang="en-US" dirty="0" err="1"/>
              <a:t>elastike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Elasticiteti dhe të hyrat e përgjithshme</a:t>
            </a:r>
          </a:p>
        </p:txBody>
      </p:sp>
      <p:pic>
        <p:nvPicPr>
          <p:cNvPr id="20483" name="Picture 3" descr="figure 5_4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3622675" cy="447992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0" y="1981200"/>
            <a:ext cx="3962400" cy="2438400"/>
          </a:xfrm>
          <a:noFill/>
          <a:ln/>
        </p:spPr>
        <p:txBody>
          <a:bodyPr>
            <a:normAutofit/>
          </a:bodyPr>
          <a:lstStyle/>
          <a:p>
            <a:pPr marL="346075" indent="-346075">
              <a:lnSpc>
                <a:spcPct val="90000"/>
              </a:lnSpc>
            </a:pPr>
            <a:r>
              <a:rPr lang="en-US" sz="2800" dirty="0" err="1"/>
              <a:t>Kërkesa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elastike</a:t>
            </a:r>
            <a:r>
              <a:rPr lang="en-US" sz="2800" dirty="0"/>
              <a:t> </a:t>
            </a:r>
            <a:r>
              <a:rPr lang="en-US" sz="2800" dirty="0" err="1"/>
              <a:t>përgjatë</a:t>
            </a:r>
            <a:r>
              <a:rPr lang="en-US" sz="2800" dirty="0"/>
              <a:t> </a:t>
            </a:r>
            <a:r>
              <a:rPr lang="en-US" sz="2800" dirty="0" err="1"/>
              <a:t>pjesës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lartë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lakores</a:t>
            </a:r>
            <a:r>
              <a:rPr lang="en-US" sz="2800" dirty="0"/>
              <a:t> </a:t>
            </a:r>
            <a:r>
              <a:rPr lang="en-US" sz="2800" dirty="0" err="1"/>
              <a:t>lineare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kërkesës</a:t>
            </a:r>
            <a:r>
              <a:rPr lang="en-US" sz="2800" dirty="0"/>
              <a:t>, </a:t>
            </a:r>
            <a:r>
              <a:rPr lang="en-US" sz="2800" dirty="0" err="1"/>
              <a:t>kështu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zvogëlimi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 </a:t>
            </a:r>
            <a:r>
              <a:rPr lang="en-US" sz="2800" dirty="0" err="1"/>
              <a:t>rrit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hyrat</a:t>
            </a:r>
            <a:r>
              <a:rPr lang="en-US" sz="2800" dirty="0"/>
              <a:t> e </a:t>
            </a:r>
            <a:r>
              <a:rPr lang="en-US" sz="2800" dirty="0" err="1"/>
              <a:t>përgjithshme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bldLvl="2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Elasticiteti dhe të hyrat e përgjithshme</a:t>
            </a:r>
          </a:p>
        </p:txBody>
      </p:sp>
      <p:pic>
        <p:nvPicPr>
          <p:cNvPr id="21507" name="Picture 3" descr="figure 5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3622675" cy="447992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00600" y="1905000"/>
            <a:ext cx="396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6075" indent="-346075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Kërkesa është joelastike përgjatë gjysmës së poshtme të lakores lineare të kërkesës, kështu që një zvogëlim në cmim zvogëlon të hyrat e përgjithshme.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4648200"/>
            <a:ext cx="396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6075" indent="-346075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Të hyrat e përgjithshme arrijnë maksimumin në pikën e mesme të kurbës së kërkesës, ku kërkesa është me elasticitet unitar.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Elasticitetet tjera të kërkesës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2667000"/>
          </a:xfrm>
          <a:noFill/>
          <a:ln/>
        </p:spPr>
        <p:txBody>
          <a:bodyPr/>
          <a:lstStyle/>
          <a:p>
            <a:r>
              <a:rPr lang="en-US" b="1"/>
              <a:t>Elasticiteti i kërkesës ndaj të ardhurave:</a:t>
            </a:r>
            <a:r>
              <a:rPr lang="en-US"/>
              <a:t>  Një matës i reagimit të sasisë së kërkuar ndaj ndryshimit në të ardhurat e konsumatorëve.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" y="42672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Ei=</a:t>
            </a:r>
            <a:r>
              <a:rPr lang="en-US" sz="5400">
                <a:solidFill>
                  <a:schemeClr val="tx2"/>
                </a:solidFill>
              </a:rPr>
              <a:t> </a:t>
            </a:r>
            <a:r>
              <a:rPr lang="en-US" sz="3600">
                <a:solidFill>
                  <a:schemeClr val="tx2"/>
                </a:solidFill>
              </a:rPr>
              <a:t>përqindja e ndryshimit të sasisë së kërkuar</a:t>
            </a:r>
            <a:r>
              <a:rPr lang="en-US" sz="5400">
                <a:solidFill>
                  <a:schemeClr val="tx2"/>
                </a:solidFill>
              </a:rPr>
              <a:t> </a:t>
            </a:r>
            <a:r>
              <a:rPr lang="en-US" sz="3600">
                <a:solidFill>
                  <a:schemeClr val="tx2"/>
                </a:solidFill>
              </a:rPr>
              <a:t>/ përqindja e ndryshimit në të ardhura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Elasticitetet tjera të kërkesës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1600200"/>
          </a:xfrm>
          <a:noFill/>
          <a:ln/>
        </p:spPr>
        <p:txBody>
          <a:bodyPr/>
          <a:lstStyle/>
          <a:p>
            <a:r>
              <a:rPr lang="en-US" b="1"/>
              <a:t>Elasticiteti i tërthortë i kërkesës:</a:t>
            </a:r>
            <a:r>
              <a:rPr lang="en-US"/>
              <a:t> Një matës i reagimit të sasisë së kërkuar ndaj ndryshimit në cmimin e një produkti të lidhur.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3400" y="42672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 err="1">
                <a:solidFill>
                  <a:schemeClr val="tx2"/>
                </a:solidFill>
              </a:rPr>
              <a:t>Exy</a:t>
            </a:r>
            <a:r>
              <a:rPr lang="en-US" sz="3200" dirty="0">
                <a:solidFill>
                  <a:schemeClr val="tx2"/>
                </a:solidFill>
              </a:rPr>
              <a:t>= </a:t>
            </a:r>
            <a:r>
              <a:rPr lang="en-US" sz="3200" dirty="0" err="1">
                <a:solidFill>
                  <a:schemeClr val="tx2"/>
                </a:solidFill>
              </a:rPr>
              <a:t>përqindja</a:t>
            </a:r>
            <a:r>
              <a:rPr lang="en-US" sz="3200" dirty="0">
                <a:solidFill>
                  <a:schemeClr val="tx2"/>
                </a:solidFill>
              </a:rPr>
              <a:t> e </a:t>
            </a:r>
            <a:r>
              <a:rPr lang="en-US" sz="3200" dirty="0" err="1">
                <a:solidFill>
                  <a:schemeClr val="tx2"/>
                </a:solidFill>
              </a:rPr>
              <a:t>ndryshimit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të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sasisë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së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kërkuar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të</a:t>
            </a:r>
            <a:r>
              <a:rPr lang="en-US" sz="3200" dirty="0">
                <a:solidFill>
                  <a:schemeClr val="tx2"/>
                </a:solidFill>
              </a:rPr>
              <a:t> X / </a:t>
            </a:r>
            <a:r>
              <a:rPr lang="en-US" sz="3200" dirty="0" err="1">
                <a:solidFill>
                  <a:schemeClr val="tx2"/>
                </a:solidFill>
              </a:rPr>
              <a:t>përqindja</a:t>
            </a:r>
            <a:r>
              <a:rPr lang="en-US" sz="3200" dirty="0">
                <a:solidFill>
                  <a:schemeClr val="tx2"/>
                </a:solidFill>
              </a:rPr>
              <a:t> e </a:t>
            </a:r>
            <a:r>
              <a:rPr lang="en-US" sz="3200" dirty="0" err="1">
                <a:solidFill>
                  <a:schemeClr val="tx2"/>
                </a:solidFill>
              </a:rPr>
              <a:t>ndryshimit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në</a:t>
            </a:r>
            <a:r>
              <a:rPr lang="en-US" sz="3200" dirty="0">
                <a:solidFill>
                  <a:schemeClr val="tx2"/>
                </a:solidFill>
              </a:rPr>
              <a:t> </a:t>
            </a:r>
            <a:r>
              <a:rPr lang="en-US" sz="3200" dirty="0" err="1">
                <a:solidFill>
                  <a:schemeClr val="tx2"/>
                </a:solidFill>
              </a:rPr>
              <a:t>cmimin</a:t>
            </a:r>
            <a:r>
              <a:rPr lang="en-US" sz="3200" dirty="0">
                <a:solidFill>
                  <a:schemeClr val="tx2"/>
                </a:solidFill>
              </a:rPr>
              <a:t> e Y</a:t>
            </a:r>
            <a:r>
              <a:rPr lang="sq-AL" sz="3200" dirty="0">
                <a:solidFill>
                  <a:schemeClr val="tx2"/>
                </a:solidFill>
              </a:rPr>
              <a:t>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Elasticiteti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sq-AL"/>
              <a:t> elasticiteti</a:t>
            </a:r>
            <a:r>
              <a:rPr lang="en-US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tërthortë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Elasticiteti</a:t>
            </a:r>
            <a:r>
              <a:rPr lang="en-US" b="1" dirty="0"/>
              <a:t> </a:t>
            </a:r>
            <a:r>
              <a:rPr lang="sq-AL" b="1" dirty="0"/>
              <a:t>i</a:t>
            </a:r>
            <a:r>
              <a:rPr lang="en-US" b="1" dirty="0"/>
              <a:t> </a:t>
            </a:r>
            <a:r>
              <a:rPr lang="en-US" b="1" dirty="0" err="1"/>
              <a:t>tërthortë</a:t>
            </a:r>
            <a:r>
              <a:rPr lang="en-US" b="1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pozitiv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zëvendësues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negativ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bashkëplotësuese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Elasticiteti</a:t>
            </a:r>
            <a:r>
              <a:rPr lang="en-US" b="1" dirty="0"/>
              <a:t> </a:t>
            </a:r>
            <a:r>
              <a:rPr lang="sq-AL" b="1" dirty="0"/>
              <a:t>i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ardhurave</a:t>
            </a:r>
            <a:r>
              <a:rPr lang="en-US" b="1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pozitiv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normale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negativ</a:t>
            </a:r>
            <a:r>
              <a:rPr lang="en-US" dirty="0"/>
              <a:t>: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inferiore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Llojet</a:t>
            </a:r>
            <a:r>
              <a:rPr lang="en-US" dirty="0"/>
              <a:t> e </a:t>
            </a:r>
            <a:r>
              <a:rPr lang="en-US" dirty="0" err="1"/>
              <a:t>elasticitetit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r>
              <a:rPr lang="en-US" dirty="0"/>
              <a:t>Ed- </a:t>
            </a:r>
            <a:r>
              <a:rPr lang="en-US" dirty="0" err="1"/>
              <a:t>elasticiteti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cmimin</a:t>
            </a:r>
            <a:endParaRPr lang="en-US" dirty="0"/>
          </a:p>
          <a:p>
            <a:r>
              <a:rPr lang="en-US" dirty="0"/>
              <a:t>Es-</a:t>
            </a:r>
            <a:r>
              <a:rPr lang="en-US" dirty="0" err="1"/>
              <a:t>elasticiteti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ofertës</a:t>
            </a:r>
            <a:r>
              <a:rPr lang="en-US" dirty="0"/>
              <a:t> </a:t>
            </a:r>
            <a:r>
              <a:rPr lang="en-US" dirty="0" err="1"/>
              <a:t>lidhur</a:t>
            </a:r>
            <a:r>
              <a:rPr lang="en-US" dirty="0"/>
              <a:t> me </a:t>
            </a:r>
            <a:r>
              <a:rPr lang="en-US" dirty="0" err="1"/>
              <a:t>cmimin</a:t>
            </a:r>
            <a:endParaRPr lang="en-US" dirty="0"/>
          </a:p>
          <a:p>
            <a:r>
              <a:rPr lang="en-US" dirty="0" err="1"/>
              <a:t>Ey</a:t>
            </a:r>
            <a:r>
              <a:rPr lang="en-US" dirty="0"/>
              <a:t>- </a:t>
            </a:r>
            <a:r>
              <a:rPr lang="en-US" dirty="0" err="1"/>
              <a:t>elasticiteti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ardhurave</a:t>
            </a:r>
            <a:r>
              <a:rPr lang="en-US" dirty="0"/>
              <a:t> </a:t>
            </a:r>
          </a:p>
          <a:p>
            <a:r>
              <a:rPr lang="en-US" dirty="0" err="1"/>
              <a:t>Eab</a:t>
            </a:r>
            <a:r>
              <a:rPr lang="en-US" dirty="0"/>
              <a:t>- </a:t>
            </a:r>
            <a:r>
              <a:rPr lang="en-US" dirty="0" err="1"/>
              <a:t>elasticitei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tërthortë</a:t>
            </a:r>
            <a:r>
              <a:rPr lang="en-US" dirty="0"/>
              <a:t> </a:t>
            </a:r>
            <a:r>
              <a:rPr lang="sq-AL" dirty="0"/>
              <a:t>i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mallrave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ndryshëm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Elasticiteti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matës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reagimit</a:t>
            </a:r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5800" y="2438400"/>
            <a:ext cx="792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6075" indent="-346075">
              <a:spcAft>
                <a:spcPct val="30000"/>
              </a:spcAft>
              <a:buFontTx/>
              <a:buChar char="•"/>
            </a:pP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Elasticiteti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kërkesës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ndaj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cmimit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Një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matës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reagimit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sasisë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kërkuar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ndaj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ndryshimit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cmim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llogaritet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duke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pjestuar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ndryshimin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përqindje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sasisë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kërkuar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me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ndryshimin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përqindje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të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cmimit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llogaritet</a:t>
            </a:r>
            <a:r>
              <a:rPr lang="en-US" dirty="0"/>
              <a:t> </a:t>
            </a:r>
            <a:r>
              <a:rPr lang="en-US" dirty="0" err="1"/>
              <a:t>elasticiteti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Grp="1"/>
          </p:cNvGraphicFramePr>
          <p:nvPr>
            <p:ph idx="1"/>
          </p:nvPr>
        </p:nvGraphicFramePr>
        <p:xfrm>
          <a:off x="1600200" y="1447800"/>
          <a:ext cx="6400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2387520" imgH="457200" progId="Equation.3">
                  <p:embed/>
                </p:oleObj>
              </mc:Choice>
              <mc:Fallback>
                <p:oleObj name="Equation" r:id="rId3" imgW="2387520" imgH="457200" progId="Equation.3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447800"/>
                        <a:ext cx="6400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Shenja</a:t>
            </a:r>
            <a:r>
              <a:rPr lang="en-US" dirty="0"/>
              <a:t> do </a:t>
            </a:r>
            <a:r>
              <a:rPr lang="en-US" dirty="0" err="1"/>
              <a:t>jetë</a:t>
            </a:r>
            <a:r>
              <a:rPr lang="en-US" dirty="0"/>
              <a:t> </a:t>
            </a:r>
            <a:r>
              <a:rPr lang="en-US" dirty="0" err="1"/>
              <a:t>gjithmonë</a:t>
            </a:r>
            <a:r>
              <a:rPr lang="en-US" dirty="0"/>
              <a:t> negative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shkak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kerkesës</a:t>
            </a:r>
            <a:r>
              <a:rPr lang="en-US" dirty="0"/>
              <a:t> 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362200" y="2971800"/>
            <a:ext cx="2536825" cy="950912"/>
            <a:chOff x="188" y="1453"/>
            <a:chExt cx="1598" cy="59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8" y="1502"/>
              <a:ext cx="1076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 err="1">
                  <a:latin typeface="Comic Sans MS" pitchFamily="66" charset="0"/>
                </a:rPr>
                <a:t>ose</a:t>
              </a:r>
              <a:r>
                <a:rPr lang="en-US" sz="2400" b="1" dirty="0">
                  <a:latin typeface="Comic Sans MS" pitchFamily="66" charset="0"/>
                </a:rPr>
                <a:t>, </a:t>
              </a:r>
              <a:r>
                <a:rPr lang="en-US" sz="3200" i="1" dirty="0" err="1">
                  <a:latin typeface="Comic Sans MS" pitchFamily="66" charset="0"/>
                </a:rPr>
                <a:t>e</a:t>
              </a:r>
              <a:r>
                <a:rPr lang="en-US" sz="2000" i="1" dirty="0" err="1">
                  <a:latin typeface="Comic Sans MS" pitchFamily="66" charset="0"/>
                </a:rPr>
                <a:t>p</a:t>
              </a:r>
              <a:r>
                <a:rPr lang="en-US" sz="2000" i="1" dirty="0">
                  <a:latin typeface="Comic Sans MS" pitchFamily="66" charset="0"/>
                </a:rPr>
                <a:t>  </a:t>
              </a:r>
              <a:r>
                <a:rPr lang="en-US" sz="2400" b="1" dirty="0">
                  <a:latin typeface="Symbol" pitchFamily="18" charset="2"/>
                </a:rPr>
                <a:t>º</a:t>
              </a:r>
              <a:r>
                <a:rPr lang="en-US" sz="2800" b="1" dirty="0">
                  <a:latin typeface="Symbol" pitchFamily="18" charset="2"/>
                </a:rPr>
                <a:t> 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133" y="1751"/>
              <a:ext cx="6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122" y="1453"/>
              <a:ext cx="6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Comic Sans MS" pitchFamily="66" charset="0"/>
                </a:rPr>
                <a:t>% </a:t>
              </a:r>
              <a:r>
                <a:rPr lang="en-US" sz="2400">
                  <a:latin typeface="Symbol" pitchFamily="18" charset="2"/>
                </a:rPr>
                <a:t>D </a:t>
              </a:r>
              <a:r>
                <a:rPr lang="en-US" sz="2400">
                  <a:latin typeface="Comic Sans MS" pitchFamily="66" charset="0"/>
                </a:rPr>
                <a:t>Q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160" y="1764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Comic Sans MS" pitchFamily="66" charset="0"/>
                </a:rPr>
                <a:t>% </a:t>
              </a:r>
              <a:r>
                <a:rPr lang="en-US" sz="2400">
                  <a:latin typeface="Symbol" pitchFamily="18" charset="2"/>
                </a:rPr>
                <a:t>D </a:t>
              </a:r>
              <a:r>
                <a:rPr lang="en-US" sz="2400">
                  <a:latin typeface="Comic Sans MS" pitchFamily="66" charset="0"/>
                </a:rPr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Lakorja e kërkesës dhe elasticiteti i kërkesës ndaj cmimit</a:t>
            </a:r>
          </a:p>
        </p:txBody>
      </p:sp>
      <p:pic>
        <p:nvPicPr>
          <p:cNvPr id="5124" name="Picture 4" descr="figure 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4079875" cy="3749675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2057400"/>
            <a:ext cx="3962400" cy="3581400"/>
          </a:xfrm>
          <a:noFill/>
          <a:ln/>
        </p:spPr>
        <p:txBody>
          <a:bodyPr/>
          <a:lstStyle/>
          <a:p>
            <a:pPr marL="346075" indent="-346075"/>
            <a:r>
              <a:rPr lang="en-US" sz="2600"/>
              <a:t>Një rritje prej 10% në cmimin e qumështit (nga 2 në $2.20) zvogëlon sasinë e kërkuar për 15% (nga 100 në 85), atëherë elasticiteti I kërkesës ndaj cmimit është 1.50 = 15%/10%.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41086" y="5825218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700" dirty="0">
                <a:solidFill>
                  <a:schemeClr val="tx2"/>
                </a:solidFill>
              </a:rPr>
              <a:t>Ed= </a:t>
            </a:r>
            <a:r>
              <a:rPr lang="en-US" sz="2700" dirty="0" err="1">
                <a:solidFill>
                  <a:schemeClr val="tx2"/>
                </a:solidFill>
              </a:rPr>
              <a:t>përqindja</a:t>
            </a:r>
            <a:r>
              <a:rPr lang="en-US" sz="2700" dirty="0">
                <a:solidFill>
                  <a:schemeClr val="tx2"/>
                </a:solidFill>
              </a:rPr>
              <a:t> e </a:t>
            </a:r>
            <a:r>
              <a:rPr lang="en-US" sz="2700" dirty="0" err="1">
                <a:solidFill>
                  <a:schemeClr val="tx2"/>
                </a:solidFill>
              </a:rPr>
              <a:t>ndryshimit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të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sasisë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së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kërkuar</a:t>
            </a:r>
            <a:r>
              <a:rPr lang="en-US" sz="2700" dirty="0">
                <a:solidFill>
                  <a:schemeClr val="tx2"/>
                </a:solidFill>
              </a:rPr>
              <a:t> /</a:t>
            </a:r>
            <a:r>
              <a:rPr lang="en-US" sz="2700" dirty="0" err="1">
                <a:solidFill>
                  <a:schemeClr val="tx2"/>
                </a:solidFill>
              </a:rPr>
              <a:t>përqindja</a:t>
            </a:r>
            <a:r>
              <a:rPr lang="en-US" sz="2700" dirty="0">
                <a:solidFill>
                  <a:schemeClr val="tx2"/>
                </a:solidFill>
              </a:rPr>
              <a:t> e </a:t>
            </a:r>
            <a:r>
              <a:rPr lang="en-US" sz="2700" dirty="0" err="1">
                <a:solidFill>
                  <a:schemeClr val="tx2"/>
                </a:solidFill>
              </a:rPr>
              <a:t>ndryshimit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në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  <a:r>
              <a:rPr lang="en-US" sz="2700" dirty="0" err="1">
                <a:solidFill>
                  <a:schemeClr val="tx2"/>
                </a:solidFill>
              </a:rPr>
              <a:t>cmim</a:t>
            </a:r>
            <a:r>
              <a:rPr lang="en-US" sz="2700" dirty="0">
                <a:solidFill>
                  <a:schemeClr val="tx2"/>
                </a:solidFill>
              </a:rPr>
              <a:t> = 15%/10%=1.5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bldLvl="2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Sipas</a:t>
            </a:r>
            <a:r>
              <a:rPr lang="en-US" sz="4000" dirty="0"/>
              <a:t> </a:t>
            </a:r>
            <a:r>
              <a:rPr lang="en-US" sz="4000" dirty="0" err="1"/>
              <a:t>vlerave</a:t>
            </a:r>
            <a:r>
              <a:rPr lang="en-US" sz="4000" dirty="0"/>
              <a:t> </a:t>
            </a:r>
            <a:r>
              <a:rPr lang="en-US" sz="4000" dirty="0" err="1"/>
              <a:t>të</a:t>
            </a:r>
            <a:r>
              <a:rPr lang="en-US" sz="4000" dirty="0"/>
              <a:t> Ed </a:t>
            </a:r>
            <a:r>
              <a:rPr lang="en-US" sz="4000" dirty="0" err="1"/>
              <a:t>dallojmë</a:t>
            </a:r>
            <a:r>
              <a:rPr lang="en-US" sz="4000" dirty="0"/>
              <a:t> 5 </a:t>
            </a:r>
            <a:r>
              <a:rPr lang="en-US" sz="4000" dirty="0" err="1"/>
              <a:t>raste</a:t>
            </a:r>
            <a:r>
              <a:rPr lang="en-US" sz="4000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1&lt;Ed&lt;+∞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relativisht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0&lt;Ed&lt;1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relativisht</a:t>
            </a:r>
            <a:r>
              <a:rPr lang="en-US" dirty="0"/>
              <a:t> </a:t>
            </a:r>
            <a:r>
              <a:rPr lang="en-US" dirty="0" err="1"/>
              <a:t>joelastike</a:t>
            </a:r>
            <a:endParaRPr lang="en-US" dirty="0"/>
          </a:p>
          <a:p>
            <a:r>
              <a:rPr lang="en-US" dirty="0"/>
              <a:t>Ed=1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 </a:t>
            </a:r>
            <a:r>
              <a:rPr lang="en-US" dirty="0" err="1"/>
              <a:t>unitare</a:t>
            </a:r>
            <a:endParaRPr lang="en-US" dirty="0"/>
          </a:p>
          <a:p>
            <a:r>
              <a:rPr lang="en-US" dirty="0"/>
              <a:t>Ed= +∞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plotësisht</a:t>
            </a:r>
            <a:r>
              <a:rPr lang="en-US" dirty="0"/>
              <a:t> </a:t>
            </a:r>
            <a:r>
              <a:rPr lang="en-US" dirty="0" err="1"/>
              <a:t>elastike</a:t>
            </a:r>
            <a:endParaRPr lang="en-US" dirty="0"/>
          </a:p>
          <a:p>
            <a:r>
              <a:rPr lang="en-US" dirty="0"/>
              <a:t>Ed=0   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plotësisht</a:t>
            </a:r>
            <a:r>
              <a:rPr lang="en-US" dirty="0"/>
              <a:t> </a:t>
            </a:r>
            <a:r>
              <a:rPr lang="en-US" dirty="0" err="1"/>
              <a:t>joelastike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err="1"/>
              <a:t>Elasticiteti</a:t>
            </a:r>
            <a:r>
              <a:rPr lang="en-GB" sz="3600" b="1" dirty="0"/>
              <a:t> </a:t>
            </a:r>
            <a:r>
              <a:rPr lang="en-GB" sz="3600" b="1" dirty="0" err="1"/>
              <a:t>i</a:t>
            </a:r>
            <a:r>
              <a:rPr lang="en-GB" sz="3600" b="1" dirty="0"/>
              <a:t> </a:t>
            </a:r>
            <a:r>
              <a:rPr lang="en-GB" sz="3600" b="1" dirty="0" err="1"/>
              <a:t>cmimit</a:t>
            </a:r>
            <a:r>
              <a:rPr lang="en-GB" sz="3600" b="1" dirty="0"/>
              <a:t> </a:t>
            </a:r>
            <a:r>
              <a:rPr lang="en-GB" sz="3600" b="1" dirty="0" err="1"/>
              <a:t>i</a:t>
            </a:r>
            <a:r>
              <a:rPr lang="en-GB" sz="3600" b="1" dirty="0"/>
              <a:t> </a:t>
            </a:r>
            <a:r>
              <a:rPr lang="en-GB" sz="3600" b="1" dirty="0" err="1"/>
              <a:t>një</a:t>
            </a:r>
            <a:r>
              <a:rPr lang="en-GB" sz="3600" b="1" dirty="0"/>
              <a:t> </a:t>
            </a:r>
            <a:r>
              <a:rPr lang="en-GB" sz="3600" b="1" dirty="0" err="1"/>
              <a:t>kurbe</a:t>
            </a:r>
            <a:r>
              <a:rPr lang="en-GB" sz="3600" b="1" dirty="0"/>
              <a:t> linear </a:t>
            </a:r>
            <a:r>
              <a:rPr lang="en-GB" sz="3600" b="1" dirty="0" err="1"/>
              <a:t>kerkese</a:t>
            </a:r>
            <a:r>
              <a:rPr lang="en-GB" sz="3600" b="1" dirty="0"/>
              <a:t>  </a:t>
            </a:r>
            <a:endParaRPr lang="en-GB" sz="5400" dirty="0"/>
          </a:p>
        </p:txBody>
      </p:sp>
      <p:sp>
        <p:nvSpPr>
          <p:cNvPr id="56323" name="Text Box 2051"/>
          <p:cNvSpPr txBox="1">
            <a:spLocks noChangeArrowheads="1"/>
          </p:cNvSpPr>
          <p:nvPr/>
        </p:nvSpPr>
        <p:spPr bwMode="auto">
          <a:xfrm>
            <a:off x="898525" y="1716088"/>
            <a:ext cx="62961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err="1">
                <a:solidFill>
                  <a:srgbClr val="0000FF"/>
                </a:solidFill>
              </a:rPr>
              <a:t>Elasticiteti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i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cmimit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ndryshon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përgjatë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një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kurbe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lineare</a:t>
            </a:r>
            <a:r>
              <a:rPr lang="en-GB" b="1" dirty="0">
                <a:solidFill>
                  <a:srgbClr val="0000FF"/>
                </a:solidFill>
              </a:rPr>
              <a:t> </a:t>
            </a:r>
            <a:r>
              <a:rPr lang="en-GB" b="1" dirty="0" err="1">
                <a:solidFill>
                  <a:srgbClr val="0000FF"/>
                </a:solidFill>
              </a:rPr>
              <a:t>kërkese</a:t>
            </a:r>
            <a:r>
              <a:rPr lang="en-GB" b="1" dirty="0">
                <a:solidFill>
                  <a:srgbClr val="0000FF"/>
                </a:solidFill>
              </a:rPr>
              <a:t> .</a:t>
            </a:r>
          </a:p>
        </p:txBody>
      </p:sp>
      <p:grpSp>
        <p:nvGrpSpPr>
          <p:cNvPr id="2" name="Group 2069"/>
          <p:cNvGrpSpPr>
            <a:grpSpLocks/>
          </p:cNvGrpSpPr>
          <p:nvPr/>
        </p:nvGrpSpPr>
        <p:grpSpPr bwMode="auto">
          <a:xfrm>
            <a:off x="987426" y="2627313"/>
            <a:ext cx="4498976" cy="3487738"/>
            <a:chOff x="622" y="1655"/>
            <a:chExt cx="2834" cy="2197"/>
          </a:xfrm>
        </p:grpSpPr>
        <p:sp>
          <p:nvSpPr>
            <p:cNvPr id="56325" name="Line 2053"/>
            <p:cNvSpPr>
              <a:spLocks noChangeShapeType="1"/>
            </p:cNvSpPr>
            <p:nvPr/>
          </p:nvSpPr>
          <p:spPr bwMode="auto">
            <a:xfrm>
              <a:off x="912" y="3504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6" name="Line 2054"/>
            <p:cNvSpPr>
              <a:spLocks noChangeShapeType="1"/>
            </p:cNvSpPr>
            <p:nvPr/>
          </p:nvSpPr>
          <p:spPr bwMode="auto">
            <a:xfrm flipV="1">
              <a:off x="960" y="1728"/>
              <a:ext cx="0" cy="17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7" name="Line 2055"/>
            <p:cNvSpPr>
              <a:spLocks noChangeShapeType="1"/>
            </p:cNvSpPr>
            <p:nvPr/>
          </p:nvSpPr>
          <p:spPr bwMode="auto">
            <a:xfrm>
              <a:off x="960" y="2064"/>
              <a:ext cx="1728" cy="144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8" name="Text Box 2056"/>
            <p:cNvSpPr txBox="1">
              <a:spLocks noChangeArrowheads="1"/>
            </p:cNvSpPr>
            <p:nvPr/>
          </p:nvSpPr>
          <p:spPr bwMode="auto">
            <a:xfrm>
              <a:off x="2640" y="3216"/>
              <a:ext cx="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 err="1">
                  <a:solidFill>
                    <a:srgbClr val="000099"/>
                  </a:solidFill>
                </a:rPr>
                <a:t>kerkesa</a:t>
              </a:r>
              <a:endParaRPr lang="en-GB" b="1" dirty="0">
                <a:solidFill>
                  <a:srgbClr val="000099"/>
                </a:solidFill>
              </a:endParaRPr>
            </a:p>
          </p:txBody>
        </p:sp>
        <p:sp>
          <p:nvSpPr>
            <p:cNvPr id="56329" name="Line 2057"/>
            <p:cNvSpPr>
              <a:spLocks noChangeShapeType="1"/>
            </p:cNvSpPr>
            <p:nvPr/>
          </p:nvSpPr>
          <p:spPr bwMode="auto">
            <a:xfrm flipH="1">
              <a:off x="1920" y="2400"/>
              <a:ext cx="720" cy="38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Text Box 2060"/>
            <p:cNvSpPr txBox="1">
              <a:spLocks noChangeArrowheads="1"/>
            </p:cNvSpPr>
            <p:nvPr/>
          </p:nvSpPr>
          <p:spPr bwMode="auto">
            <a:xfrm>
              <a:off x="2592" y="2198"/>
              <a:ext cx="61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1" dirty="0" err="1">
                  <a:solidFill>
                    <a:srgbClr val="000099"/>
                  </a:solidFill>
                </a:rPr>
                <a:t>Unitare</a:t>
              </a:r>
              <a:endParaRPr lang="en-GB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56333" name="Text Box 2061"/>
            <p:cNvSpPr txBox="1">
              <a:spLocks noChangeArrowheads="1"/>
            </p:cNvSpPr>
            <p:nvPr/>
          </p:nvSpPr>
          <p:spPr bwMode="auto">
            <a:xfrm>
              <a:off x="1584" y="2016"/>
              <a:ext cx="5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 err="1">
                  <a:solidFill>
                    <a:srgbClr val="000099"/>
                  </a:solidFill>
                </a:rPr>
                <a:t>Elastike</a:t>
              </a:r>
              <a:endParaRPr lang="en-GB" b="1" dirty="0">
                <a:solidFill>
                  <a:srgbClr val="000099"/>
                </a:solidFill>
              </a:endParaRPr>
            </a:p>
          </p:txBody>
        </p:sp>
        <p:sp>
          <p:nvSpPr>
            <p:cNvPr id="56334" name="Text Box 2062"/>
            <p:cNvSpPr txBox="1">
              <a:spLocks noChangeArrowheads="1"/>
            </p:cNvSpPr>
            <p:nvPr/>
          </p:nvSpPr>
          <p:spPr bwMode="auto">
            <a:xfrm>
              <a:off x="2496" y="2736"/>
              <a:ext cx="6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 err="1">
                  <a:solidFill>
                    <a:srgbClr val="000099"/>
                  </a:solidFill>
                </a:rPr>
                <a:t>joelastike</a:t>
              </a:r>
              <a:endParaRPr lang="en-GB" b="1" dirty="0">
                <a:solidFill>
                  <a:srgbClr val="000099"/>
                </a:solidFill>
              </a:endParaRPr>
            </a:p>
          </p:txBody>
        </p:sp>
        <p:sp>
          <p:nvSpPr>
            <p:cNvPr id="56335" name="AutoShape 2063"/>
            <p:cNvSpPr>
              <a:spLocks/>
            </p:cNvSpPr>
            <p:nvPr/>
          </p:nvSpPr>
          <p:spPr bwMode="auto">
            <a:xfrm rot="-2944484">
              <a:off x="1436" y="1828"/>
              <a:ext cx="112" cy="1063"/>
            </a:xfrm>
            <a:prstGeom prst="rightBrace">
              <a:avLst>
                <a:gd name="adj1" fmla="val 79092"/>
                <a:gd name="adj2" fmla="val 50000"/>
              </a:avLst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GB"/>
            </a:p>
          </p:txBody>
        </p:sp>
        <p:sp>
          <p:nvSpPr>
            <p:cNvPr id="56336" name="AutoShape 2064"/>
            <p:cNvSpPr>
              <a:spLocks/>
            </p:cNvSpPr>
            <p:nvPr/>
          </p:nvSpPr>
          <p:spPr bwMode="auto">
            <a:xfrm rot="-2944484">
              <a:off x="2321" y="2607"/>
              <a:ext cx="96" cy="96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GB"/>
            </a:p>
          </p:txBody>
        </p:sp>
        <p:sp>
          <p:nvSpPr>
            <p:cNvPr id="56337" name="Text Box 2065"/>
            <p:cNvSpPr txBox="1">
              <a:spLocks noChangeArrowheads="1"/>
            </p:cNvSpPr>
            <p:nvPr/>
          </p:nvSpPr>
          <p:spPr bwMode="auto">
            <a:xfrm>
              <a:off x="2640" y="3600"/>
              <a:ext cx="45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 dirty="0" err="1"/>
                <a:t>Sasia</a:t>
              </a:r>
              <a:endParaRPr lang="en-GB" sz="2000" i="1" dirty="0"/>
            </a:p>
          </p:txBody>
        </p:sp>
        <p:sp>
          <p:nvSpPr>
            <p:cNvPr id="56338" name="Text Box 2066"/>
            <p:cNvSpPr txBox="1">
              <a:spLocks noChangeArrowheads="1"/>
            </p:cNvSpPr>
            <p:nvPr/>
          </p:nvSpPr>
          <p:spPr bwMode="auto">
            <a:xfrm rot="16302198">
              <a:off x="482" y="1795"/>
              <a:ext cx="5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i="1" dirty="0" err="1"/>
                <a:t>Cmimi</a:t>
              </a:r>
              <a:endParaRPr lang="en-GB" sz="20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Rastet</a:t>
            </a:r>
            <a:r>
              <a:rPr lang="en-US" sz="4000" dirty="0"/>
              <a:t> </a:t>
            </a:r>
            <a:r>
              <a:rPr lang="en-US" sz="4000" dirty="0" err="1"/>
              <a:t>ekstreme</a:t>
            </a:r>
            <a:r>
              <a:rPr lang="en-US" sz="4000" dirty="0"/>
              <a:t>:  </a:t>
            </a:r>
            <a:r>
              <a:rPr lang="en-US" sz="4000" dirty="0" err="1"/>
              <a:t>kërkesa</a:t>
            </a:r>
            <a:r>
              <a:rPr lang="en-US" sz="4000" dirty="0"/>
              <a:t> plot</a:t>
            </a:r>
            <a:r>
              <a:rPr lang="sq-AL" sz="4000" dirty="0"/>
              <a:t>ë</a:t>
            </a:r>
            <a:r>
              <a:rPr lang="en-US" sz="4000" dirty="0" err="1"/>
              <a:t>sisht</a:t>
            </a:r>
            <a:r>
              <a:rPr lang="en-US" sz="4000" dirty="0"/>
              <a:t> </a:t>
            </a:r>
            <a:r>
              <a:rPr lang="en-US" sz="4000" dirty="0" err="1"/>
              <a:t>elastike</a:t>
            </a:r>
            <a:r>
              <a:rPr lang="en-US" sz="4000" dirty="0"/>
              <a:t> </a:t>
            </a:r>
            <a:r>
              <a:rPr lang="en-US" sz="4000" dirty="0" err="1"/>
              <a:t>dhe</a:t>
            </a:r>
            <a:r>
              <a:rPr lang="en-US" sz="4000" dirty="0"/>
              <a:t> plot</a:t>
            </a:r>
            <a:r>
              <a:rPr lang="sq-AL" sz="4000" dirty="0"/>
              <a:t>ë</a:t>
            </a:r>
            <a:r>
              <a:rPr lang="en-US" sz="4000" dirty="0" err="1"/>
              <a:t>sisht</a:t>
            </a:r>
            <a:r>
              <a:rPr lang="en-US" sz="4000" dirty="0"/>
              <a:t> </a:t>
            </a:r>
            <a:r>
              <a:rPr lang="en-US" sz="4000" dirty="0" err="1"/>
              <a:t>inelastike</a:t>
            </a:r>
            <a:r>
              <a:rPr lang="en-US" sz="4000" dirty="0"/>
              <a:t>  </a:t>
            </a:r>
          </a:p>
        </p:txBody>
      </p:sp>
      <p:pic>
        <p:nvPicPr>
          <p:cNvPr id="11268" name="Picture 4" descr="figure 5_3 perfectly inelastic de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62200"/>
            <a:ext cx="4079875" cy="4194175"/>
          </a:xfrm>
          <a:prstGeom prst="rect">
            <a:avLst/>
          </a:prstGeom>
          <a:noFill/>
        </p:spPr>
      </p:pic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24400" y="2362200"/>
            <a:ext cx="3962400" cy="3276600"/>
          </a:xfrm>
          <a:noFill/>
          <a:ln/>
        </p:spPr>
        <p:txBody>
          <a:bodyPr>
            <a:normAutofit/>
          </a:bodyPr>
          <a:lstStyle/>
          <a:p>
            <a:pPr marL="346075" indent="-346075"/>
            <a:r>
              <a:rPr lang="en-US" sz="2800" dirty="0"/>
              <a:t>Kur </a:t>
            </a:r>
            <a:r>
              <a:rPr lang="en-US" sz="2800" dirty="0" err="1"/>
              <a:t>kërkesa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plot</a:t>
            </a:r>
            <a:r>
              <a:rPr lang="sq-AL" sz="2800" dirty="0"/>
              <a:t>ë</a:t>
            </a:r>
            <a:r>
              <a:rPr lang="en-US" sz="2800" dirty="0" err="1"/>
              <a:t>sisht</a:t>
            </a:r>
            <a:r>
              <a:rPr lang="en-US" sz="2800" dirty="0"/>
              <a:t> </a:t>
            </a:r>
            <a:r>
              <a:rPr lang="en-US" sz="2800" dirty="0" err="1"/>
              <a:t>inelastike</a:t>
            </a:r>
            <a:r>
              <a:rPr lang="en-US" sz="2800" dirty="0"/>
              <a:t> , </a:t>
            </a:r>
            <a:r>
              <a:rPr lang="en-US" sz="2800" dirty="0" err="1"/>
              <a:t>sasia</a:t>
            </a:r>
            <a:r>
              <a:rPr lang="en-US" sz="2800" dirty="0"/>
              <a:t> e </a:t>
            </a:r>
            <a:r>
              <a:rPr lang="en-US" sz="2800" dirty="0" err="1"/>
              <a:t>kërkuar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e </a:t>
            </a:r>
            <a:r>
              <a:rPr lang="en-US" sz="2800" dirty="0" err="1"/>
              <a:t>njëjtë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secilin</a:t>
            </a:r>
            <a:r>
              <a:rPr lang="en-US" sz="2800" dirty="0"/>
              <a:t> </a:t>
            </a:r>
            <a:r>
              <a:rPr lang="en-US" sz="2800" dirty="0" err="1"/>
              <a:t>nivel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, </a:t>
            </a:r>
            <a:r>
              <a:rPr lang="en-US" sz="2800" dirty="0" err="1"/>
              <a:t>kështu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elsticiteti</a:t>
            </a:r>
            <a:r>
              <a:rPr lang="en-US" sz="2800" dirty="0"/>
              <a:t> </a:t>
            </a:r>
            <a:r>
              <a:rPr lang="sq-AL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kërkesës</a:t>
            </a:r>
            <a:r>
              <a:rPr lang="en-US" sz="2800" dirty="0"/>
              <a:t> </a:t>
            </a:r>
            <a:r>
              <a:rPr lang="en-US" sz="2800" dirty="0" err="1"/>
              <a:t>ndaj</a:t>
            </a:r>
            <a:r>
              <a:rPr lang="en-US" sz="2800" dirty="0"/>
              <a:t> </a:t>
            </a:r>
            <a:r>
              <a:rPr lang="en-US" sz="2800" dirty="0" err="1"/>
              <a:t>cmimit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2" autoUpdateAnimBg="0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1149</Words>
  <Application>Microsoft Office PowerPoint</Application>
  <PresentationFormat>On-screen Show (4:3)</PresentationFormat>
  <Paragraphs>97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Comic Sans MS</vt:lpstr>
      <vt:lpstr>Symbol</vt:lpstr>
      <vt:lpstr>Times New Roman</vt:lpstr>
      <vt:lpstr>Default Design</vt:lpstr>
      <vt:lpstr>Equation</vt:lpstr>
      <vt:lpstr>ELASTICITETI I KËRKESËS DHE OFERTËS</vt:lpstr>
      <vt:lpstr>Koncepti i elasticitetit</vt:lpstr>
      <vt:lpstr>Llojet e elasticitetit</vt:lpstr>
      <vt:lpstr>Elasticiteti: Një matës i reagimit</vt:lpstr>
      <vt:lpstr>Si do të llogaritet elasticiteti</vt:lpstr>
      <vt:lpstr>Lakorja e kërkesës dhe elasticiteti i kërkesës ndaj cmimit</vt:lpstr>
      <vt:lpstr>Sipas vlerave të Ed dallojmë 5 raste: </vt:lpstr>
      <vt:lpstr>Elasticiteti i cmimit i një kurbe linear kerkese  </vt:lpstr>
      <vt:lpstr>Rastet ekstreme:  kërkesa plotësisht elastike dhe plotësisht inelastike  </vt:lpstr>
      <vt:lpstr>Rastet ekstreme:  kërkesa plotwsisht elastike dhe plotwsisht inelastike </vt:lpstr>
      <vt:lpstr>Faktorët që influencojnë Ed:</vt:lpstr>
      <vt:lpstr>Përdorimi I formulës për llogaritjen e elasticitetit zonal ( tw pikes)</vt:lpstr>
      <vt:lpstr>Përdorimi I formulës për llogaritjen e elasticitetit zonal</vt:lpstr>
      <vt:lpstr>Përdorimi I formulës për llogaritjen e elasticitetit zonal</vt:lpstr>
      <vt:lpstr>Elasticiteti: Një matës i reagimit</vt:lpstr>
      <vt:lpstr>Elasticiteti i ofertës ndaj cmimit</vt:lpstr>
      <vt:lpstr>Sipas vlerave të Es dallojmë 5 raste: </vt:lpstr>
      <vt:lpstr>Lakorja e ofertës së tregut dhe elasticiteti i ofertës ndaj cmimit</vt:lpstr>
      <vt:lpstr>Rastet ekstreme: oferta plotësisht elastike dhe plotësisht inelastike </vt:lpstr>
      <vt:lpstr>Rastet ekstreme: oferta plotësisht elastike dhe plotësisht inelastike  </vt:lpstr>
      <vt:lpstr>Faktorët që influencojnë Es:</vt:lpstr>
      <vt:lpstr>Elasticiteti dhe të hyrat e përgjithshme</vt:lpstr>
      <vt:lpstr>Elasticiteti dhe të hyrat e përgjithshme</vt:lpstr>
      <vt:lpstr>Elasticitetet tjera të kërkesës</vt:lpstr>
      <vt:lpstr>Elasticitetet tjera të kërkesës</vt:lpstr>
      <vt:lpstr>Elasticiteti i të ardhurave dhe elasticiteti i tërthortë</vt:lpstr>
    </vt:vector>
  </TitlesOfParts>
  <Company>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RAMAN</cp:lastModifiedBy>
  <cp:revision>33</cp:revision>
  <dcterms:created xsi:type="dcterms:W3CDTF">2005-10-25T07:46:56Z</dcterms:created>
  <dcterms:modified xsi:type="dcterms:W3CDTF">2020-03-29T20:26:45Z</dcterms:modified>
</cp:coreProperties>
</file>