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3" r:id="rId7"/>
    <p:sldId id="266" r:id="rId8"/>
    <p:sldId id="268" r:id="rId9"/>
    <p:sldId id="269" r:id="rId10"/>
    <p:sldId id="270" r:id="rId11"/>
    <p:sldId id="271" r:id="rId12"/>
    <p:sldId id="279" r:id="rId13"/>
    <p:sldId id="289" r:id="rId14"/>
    <p:sldId id="305" r:id="rId15"/>
    <p:sldId id="306" r:id="rId16"/>
    <p:sldId id="30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166E"/>
    <a:srgbClr val="B2B2B2"/>
    <a:srgbClr val="692A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>
      <p:cViewPr varScale="1">
        <p:scale>
          <a:sx n="75" d="100"/>
          <a:sy n="75" d="100"/>
        </p:scale>
        <p:origin x="-11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24FC0-1586-4633-91ED-F076C3552422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84D15-292B-4FEE-A991-5E18155FAA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0644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227E7F-4773-41E1-BA09-E321C7D5170B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0814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205C22B-2B61-4AA6-A8A7-2DC382AF3948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8288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D1CF88-4E4A-4E9A-A363-C1948A22BA66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7711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40976D3-2A12-49A2-8307-DE14EA37192B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08091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47BEEFD-B751-47E5-8D17-7399F74B49C7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9923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51387A-CDCD-4E9A-ADCB-DCB99868E1D5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8442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7165EC-9568-4910-A7D3-2095C970F936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0789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6F273A-6D88-4996-B2F6-58F33DDC31C4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8933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F6CDED-4C02-47C9-B43F-F10430A8FAD4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100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5A1316-56D7-4AD8-B5E2-50E479F88A96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0246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ADC4DAC-D315-4CF6-88EE-A8AFB8BAC886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9089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AE81B7-3A5F-4C40-9C56-815F3FB6F818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5646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B33F24-2B1F-41A6-A88E-F1D78DC5543C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2187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96DB7E-68CE-40C3-9D7C-E3A8CBF84E94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488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6" name="Picture 44" descr="e_1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4461"/>
          <a:stretch>
            <a:fillRect/>
          </a:stretch>
        </p:blipFill>
        <p:spPr bwMode="auto">
          <a:xfrm>
            <a:off x="0" y="0"/>
            <a:ext cx="9144000" cy="51577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17" name="Rectangle 45"/>
          <p:cNvSpPr>
            <a:spLocks noChangeArrowheads="1"/>
          </p:cNvSpPr>
          <p:nvPr userDrawn="1"/>
        </p:nvSpPr>
        <p:spPr bwMode="ltGray">
          <a:xfrm>
            <a:off x="0" y="6611938"/>
            <a:ext cx="9144000" cy="260350"/>
          </a:xfrm>
          <a:prstGeom prst="rect">
            <a:avLst/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86200" y="1371600"/>
            <a:ext cx="4876800" cy="3276600"/>
          </a:xfrm>
          <a:effectLst>
            <a:outerShdw dist="53882" dir="2700000" algn="ctr" rotWithShape="0">
              <a:schemeClr val="tx2">
                <a:alpha val="50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algn="r">
              <a:defRPr sz="4000">
                <a:solidFill>
                  <a:srgbClr val="FFFFCC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752600" y="5638800"/>
            <a:ext cx="6172200" cy="4572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FA3CDC2-D1DC-4F56-8C6B-37CA7E26FB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1796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0764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76950" cy="6172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2E057CE-9C80-4C93-9997-473681B66F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40089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153400" cy="50292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357CFE-20D5-4382-B7F4-96F8A9B684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4805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137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F674C47-587E-4579-9133-5BC0C6E69E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9683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00500" cy="5029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000500" cy="5029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449E338-4F10-4D3D-B066-09785B77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218762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CD482AA-D025-4684-9C34-CA519ACB0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39916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28F1AF0-67F3-4AB8-844B-8BF74C158E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45754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94B03DB-478F-4A5E-9086-672E0C4208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3562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BF4B62A-19A0-471F-BFF9-F4CC273D0D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338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943600" y="6486525"/>
            <a:ext cx="2895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276600" y="6480175"/>
            <a:ext cx="2133600" cy="292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62901F1-A1B9-4F2E-BA81-221564785B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74233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7" name="Picture 43" descr="e_11p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66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153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152400"/>
            <a:ext cx="83058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2B166E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Prof.dr</a:t>
            </a:r>
            <a:r>
              <a:rPr lang="en-US" sz="1100" b="1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. </a:t>
            </a:r>
            <a:r>
              <a:rPr lang="en-US" sz="1100" b="1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Brikend</a:t>
            </a:r>
            <a:r>
              <a:rPr lang="en-US" sz="1100" b="1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Aziri</a:t>
            </a:r>
            <a:r>
              <a:rPr lang="en-US" sz="1100" b="1" baseline="0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/ </a:t>
            </a:r>
            <a:r>
              <a:rPr lang="en-US" sz="1100" b="1" baseline="0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Bazat</a:t>
            </a:r>
            <a:r>
              <a:rPr lang="en-US" sz="1100" b="1" baseline="0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e </a:t>
            </a:r>
            <a:r>
              <a:rPr lang="en-US" sz="1100" b="1" baseline="0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menaxhimit</a:t>
            </a:r>
            <a:r>
              <a:rPr lang="en-US" sz="1100" b="1" baseline="0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/ Moduli VIII / </a:t>
            </a:r>
            <a:r>
              <a:rPr lang="en-US" sz="1100" b="1" baseline="0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Menaxhimi</a:t>
            </a:r>
            <a:r>
              <a:rPr lang="en-US" sz="1100" b="1" baseline="0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</a:t>
            </a:r>
            <a:r>
              <a:rPr lang="en-US" sz="1100" b="1" baseline="0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i</a:t>
            </a:r>
            <a:r>
              <a:rPr lang="en-US" sz="1100" b="1" baseline="0" dirty="0" smtClean="0">
                <a:solidFill>
                  <a:srgbClr val="2B166E"/>
                </a:solidFill>
                <a:latin typeface="Bauhaus 93" panose="04030905020B02020C02" pitchFamily="82" charset="0"/>
              </a:rPr>
              <a:t> </a:t>
            </a:r>
            <a:r>
              <a:rPr lang="en-US" sz="1100" b="1" baseline="0" dirty="0" err="1" smtClean="0">
                <a:solidFill>
                  <a:srgbClr val="2B166E"/>
                </a:solidFill>
                <a:latin typeface="Bauhaus 93" panose="04030905020B02020C02" pitchFamily="82" charset="0"/>
              </a:rPr>
              <a:t>ardhmërisë</a:t>
            </a:r>
            <a:endParaRPr lang="en-US" sz="1100" b="1" dirty="0">
              <a:solidFill>
                <a:srgbClr val="2B166E"/>
              </a:solidFill>
              <a:latin typeface="Bauhaus 93" panose="04030905020B02020C02" pitchFamily="8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e/e8/Microregion-campinas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3/3f/SJPan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75166" y="1835591"/>
            <a:ext cx="5334000" cy="3048000"/>
          </a:xfrm>
        </p:spPr>
        <p:txBody>
          <a:bodyPr/>
          <a:lstStyle/>
          <a:p>
            <a:pPr algn="ctr"/>
            <a:r>
              <a:rPr lang="en-US" altLang="en-US" sz="4400" dirty="0" err="1" smtClean="0">
                <a:solidFill>
                  <a:schemeClr val="bg1"/>
                </a:solidFill>
              </a:rPr>
              <a:t>Menaxhimi</a:t>
            </a:r>
            <a:r>
              <a:rPr lang="en-US" altLang="en-US" sz="4400" dirty="0" smtClean="0">
                <a:solidFill>
                  <a:schemeClr val="bg1"/>
                </a:solidFill>
              </a:rPr>
              <a:t> </a:t>
            </a:r>
            <a:r>
              <a:rPr lang="en-US" altLang="en-US" sz="4400" dirty="0" err="1" smtClean="0">
                <a:solidFill>
                  <a:schemeClr val="bg1"/>
                </a:solidFill>
              </a:rPr>
              <a:t>i</a:t>
            </a:r>
            <a:r>
              <a:rPr lang="en-US" altLang="en-US" sz="4400" dirty="0" smtClean="0">
                <a:solidFill>
                  <a:schemeClr val="bg1"/>
                </a:solidFill>
              </a:rPr>
              <a:t> </a:t>
            </a:r>
            <a:r>
              <a:rPr lang="en-US" altLang="en-US" sz="4400" dirty="0" err="1" smtClean="0">
                <a:solidFill>
                  <a:schemeClr val="bg1"/>
                </a:solidFill>
              </a:rPr>
              <a:t>ardhmërisë</a:t>
            </a:r>
            <a:endParaRPr lang="en-US" altLang="en-US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5181600"/>
            <a:ext cx="1256211" cy="12562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5250975"/>
            <a:ext cx="2171428" cy="11174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5293858"/>
            <a:ext cx="1752209" cy="11668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24400" y="366940"/>
            <a:ext cx="41148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Universiteti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i</a:t>
            </a:r>
            <a:r>
              <a:rPr lang="en-US" dirty="0" smtClean="0">
                <a:latin typeface="Arial Rounded MT Bold" panose="020F0704030504030204" pitchFamily="34" charset="0"/>
              </a:rPr>
              <a:t> Novi </a:t>
            </a:r>
            <a:r>
              <a:rPr lang="en-US" dirty="0" err="1" smtClean="0">
                <a:latin typeface="Arial Rounded MT Bold" panose="020F0704030504030204" pitchFamily="34" charset="0"/>
              </a:rPr>
              <a:t>Sadit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Fakulteti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Ekonomik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në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Suboticë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Dega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në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Bujanoc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Bazat</a:t>
            </a:r>
            <a:r>
              <a:rPr lang="en-US" dirty="0" smtClean="0">
                <a:latin typeface="Arial Rounded MT Bold" panose="020F0704030504030204" pitchFamily="34" charset="0"/>
              </a:rPr>
              <a:t> e </a:t>
            </a:r>
            <a:r>
              <a:rPr lang="en-US" dirty="0" err="1" smtClean="0">
                <a:latin typeface="Arial Rounded MT Bold" panose="020F0704030504030204" pitchFamily="34" charset="0"/>
              </a:rPr>
              <a:t>menaxhimit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5000" y="1575514"/>
            <a:ext cx="2133600" cy="5201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Moduli 8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Robotika (1954)</a:t>
            </a:r>
            <a:br>
              <a:rPr lang="en-US" altLang="en-US" sz="3200" smtClean="0"/>
            </a:br>
            <a:endParaRPr lang="en-US" altLang="en-US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610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Manipulator </a:t>
            </a:r>
            <a:r>
              <a:rPr lang="en-US" altLang="en-US" dirty="0" err="1" smtClean="0">
                <a:solidFill>
                  <a:schemeClr val="tx2"/>
                </a:solidFill>
              </a:rPr>
              <a:t>më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err="1" smtClean="0">
                <a:solidFill>
                  <a:schemeClr val="tx2"/>
                </a:solidFill>
              </a:rPr>
              <a:t>shum</a:t>
            </a:r>
            <a:r>
              <a:rPr lang="en-US" altLang="en-US" smtClean="0">
                <a:solidFill>
                  <a:schemeClr val="tx2"/>
                </a:solidFill>
              </a:rPr>
              <a:t> funkional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 smtClean="0">
                <a:solidFill>
                  <a:schemeClr val="tx2"/>
                </a:solidFill>
              </a:rPr>
              <a:t>Programohen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për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punë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të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ndryshme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 smtClean="0">
                <a:solidFill>
                  <a:schemeClr val="tx2"/>
                </a:solidFill>
              </a:rPr>
              <a:t>Mbartje</a:t>
            </a:r>
            <a:r>
              <a:rPr lang="en-US" altLang="en-US" dirty="0" smtClean="0">
                <a:solidFill>
                  <a:schemeClr val="tx2"/>
                </a:solidFill>
              </a:rPr>
              <a:t> e </a:t>
            </a:r>
            <a:r>
              <a:rPr lang="en-US" altLang="en-US" dirty="0" err="1" smtClean="0">
                <a:solidFill>
                  <a:schemeClr val="tx2"/>
                </a:solidFill>
              </a:rPr>
              <a:t>peshave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 smtClean="0">
                <a:solidFill>
                  <a:schemeClr val="tx2"/>
                </a:solidFill>
              </a:rPr>
              <a:t>Paqetimi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 smtClean="0">
                <a:solidFill>
                  <a:schemeClr val="tx2"/>
                </a:solidFill>
              </a:rPr>
              <a:t>Përpunimi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materialeve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 smtClean="0">
                <a:solidFill>
                  <a:schemeClr val="tx2"/>
                </a:solidFill>
              </a:rPr>
              <a:t>Ngjyrosja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dhe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llakimi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 smtClean="0">
                <a:solidFill>
                  <a:schemeClr val="tx2"/>
                </a:solidFill>
              </a:rPr>
              <a:t>Kontroli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gabimeve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 smtClean="0">
                <a:solidFill>
                  <a:schemeClr val="tx2"/>
                </a:solidFill>
              </a:rPr>
              <a:t>Zbulimi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gabimeve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gjatë</a:t>
            </a:r>
            <a:r>
              <a:rPr lang="en-US" altLang="en-US" dirty="0" smtClean="0">
                <a:solidFill>
                  <a:schemeClr val="tx2"/>
                </a:solidFill>
              </a:rPr>
              <a:t>  </a:t>
            </a:r>
            <a:r>
              <a:rPr lang="en-US" altLang="en-US" dirty="0" err="1" smtClean="0">
                <a:solidFill>
                  <a:schemeClr val="tx2"/>
                </a:solidFill>
              </a:rPr>
              <a:t>prodhimtarisë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 smtClean="0">
                <a:solidFill>
                  <a:schemeClr val="tx2"/>
                </a:solidFill>
              </a:rPr>
              <a:t>Pjesëmarje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në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faza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të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caktuara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të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prodhimtarisë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340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Cilësitvë e robotëve</a:t>
            </a:r>
          </a:p>
        </p:txBody>
      </p:sp>
      <p:grpSp>
        <p:nvGrpSpPr>
          <p:cNvPr id="18435" name="Group 22"/>
          <p:cNvGrpSpPr>
            <a:grpSpLocks/>
          </p:cNvGrpSpPr>
          <p:nvPr/>
        </p:nvGrpSpPr>
        <p:grpSpPr bwMode="auto">
          <a:xfrm>
            <a:off x="381000" y="1905000"/>
            <a:ext cx="8001000" cy="5557838"/>
            <a:chOff x="148" y="1054"/>
            <a:chExt cx="5468" cy="3407"/>
          </a:xfrm>
        </p:grpSpPr>
        <p:sp>
          <p:nvSpPr>
            <p:cNvPr id="175110" name="AutoShape 6"/>
            <p:cNvSpPr>
              <a:spLocks noChangeArrowheads="1"/>
            </p:cNvSpPr>
            <p:nvPr/>
          </p:nvSpPr>
          <p:spPr bwMode="gray">
            <a:xfrm>
              <a:off x="148" y="1665"/>
              <a:ext cx="3072" cy="2796"/>
            </a:xfrm>
            <a:custGeom>
              <a:avLst/>
              <a:gdLst>
                <a:gd name="G0" fmla="+- 6050 0 0"/>
                <a:gd name="G1" fmla="+- 11775378 0 0"/>
                <a:gd name="G2" fmla="+- 0 0 11775378"/>
                <a:gd name="T0" fmla="*/ 0 256 1"/>
                <a:gd name="T1" fmla="*/ 180 256 1"/>
                <a:gd name="G3" fmla="+- 11775378 T0 T1"/>
                <a:gd name="T2" fmla="*/ 0 256 1"/>
                <a:gd name="T3" fmla="*/ 90 256 1"/>
                <a:gd name="G4" fmla="+- 11775378 T2 T3"/>
                <a:gd name="G5" fmla="*/ G4 2 1"/>
                <a:gd name="T4" fmla="*/ 90 256 1"/>
                <a:gd name="T5" fmla="*/ 0 256 1"/>
                <a:gd name="G6" fmla="+- 11775378 T4 T5"/>
                <a:gd name="G7" fmla="*/ G6 2 1"/>
                <a:gd name="G8" fmla="abs 117753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6050"/>
                <a:gd name="G18" fmla="*/ 6050 1 2"/>
                <a:gd name="G19" fmla="+- G18 5400 0"/>
                <a:gd name="G20" fmla="cos G19 11775378"/>
                <a:gd name="G21" fmla="sin G19 11775378"/>
                <a:gd name="G22" fmla="+- G20 10800 0"/>
                <a:gd name="G23" fmla="+- G21 10800 0"/>
                <a:gd name="G24" fmla="+- 10800 0 G20"/>
                <a:gd name="G25" fmla="+- 6050 10800 0"/>
                <a:gd name="G26" fmla="?: G9 G17 G25"/>
                <a:gd name="G27" fmla="?: G9 0 21600"/>
                <a:gd name="G28" fmla="cos 10800 11775378"/>
                <a:gd name="G29" fmla="sin 10800 11775378"/>
                <a:gd name="G30" fmla="sin 6050 11775378"/>
                <a:gd name="G31" fmla="+- G28 10800 0"/>
                <a:gd name="G32" fmla="+- G29 10800 0"/>
                <a:gd name="G33" fmla="+- G30 10800 0"/>
                <a:gd name="G34" fmla="?: G4 0 G31"/>
                <a:gd name="G35" fmla="?: 11775378 G34 0"/>
                <a:gd name="G36" fmla="?: G6 G35 G31"/>
                <a:gd name="G37" fmla="+- 21600 0 G36"/>
                <a:gd name="G38" fmla="?: G4 0 G33"/>
                <a:gd name="G39" fmla="?: 117753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375 w 21600"/>
                <a:gd name="T15" fmla="*/ 10847 h 21600"/>
                <a:gd name="T16" fmla="*/ 10800 w 21600"/>
                <a:gd name="T17" fmla="*/ 4750 h 21600"/>
                <a:gd name="T18" fmla="*/ 19225 w 21600"/>
                <a:gd name="T19" fmla="*/ 1084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0" y="10833"/>
                  </a:moveTo>
                  <a:cubicBezTo>
                    <a:pt x="4750" y="10822"/>
                    <a:pt x="4750" y="10811"/>
                    <a:pt x="4750" y="10800"/>
                  </a:cubicBezTo>
                  <a:cubicBezTo>
                    <a:pt x="4750" y="7458"/>
                    <a:pt x="7458" y="4750"/>
                    <a:pt x="10800" y="4750"/>
                  </a:cubicBezTo>
                  <a:cubicBezTo>
                    <a:pt x="14141" y="4750"/>
                    <a:pt x="16850" y="7458"/>
                    <a:pt x="16850" y="10800"/>
                  </a:cubicBezTo>
                  <a:cubicBezTo>
                    <a:pt x="16850" y="10811"/>
                    <a:pt x="16849" y="10822"/>
                    <a:pt x="16849" y="10833"/>
                  </a:cubicBezTo>
                  <a:lnTo>
                    <a:pt x="21599" y="10860"/>
                  </a:lnTo>
                  <a:cubicBezTo>
                    <a:pt x="21599" y="10840"/>
                    <a:pt x="21600" y="10820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0820"/>
                    <a:pt x="0" y="10840"/>
                    <a:pt x="0" y="1086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  <a:scene3d>
              <a:camera prst="legacyPerspectiveLeft"/>
              <a:lightRig rig="legacyFlat4" dir="b"/>
            </a:scene3d>
            <a:sp3d extrusionH="430200" prstMaterial="legacyMetal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75111" name="AutoShape 7"/>
            <p:cNvSpPr>
              <a:spLocks noChangeArrowheads="1"/>
            </p:cNvSpPr>
            <p:nvPr/>
          </p:nvSpPr>
          <p:spPr bwMode="gray">
            <a:xfrm>
              <a:off x="582" y="2067"/>
              <a:ext cx="2270" cy="2066"/>
            </a:xfrm>
            <a:custGeom>
              <a:avLst/>
              <a:gdLst>
                <a:gd name="G0" fmla="+- 6050 0 0"/>
                <a:gd name="G1" fmla="+- 11775378 0 0"/>
                <a:gd name="G2" fmla="+- 0 0 11775378"/>
                <a:gd name="T0" fmla="*/ 0 256 1"/>
                <a:gd name="T1" fmla="*/ 180 256 1"/>
                <a:gd name="G3" fmla="+- 11775378 T0 T1"/>
                <a:gd name="T2" fmla="*/ 0 256 1"/>
                <a:gd name="T3" fmla="*/ 90 256 1"/>
                <a:gd name="G4" fmla="+- 11775378 T2 T3"/>
                <a:gd name="G5" fmla="*/ G4 2 1"/>
                <a:gd name="T4" fmla="*/ 90 256 1"/>
                <a:gd name="T5" fmla="*/ 0 256 1"/>
                <a:gd name="G6" fmla="+- 11775378 T4 T5"/>
                <a:gd name="G7" fmla="*/ G6 2 1"/>
                <a:gd name="G8" fmla="abs 117753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6050"/>
                <a:gd name="G18" fmla="*/ 6050 1 2"/>
                <a:gd name="G19" fmla="+- G18 5400 0"/>
                <a:gd name="G20" fmla="cos G19 11775378"/>
                <a:gd name="G21" fmla="sin G19 11775378"/>
                <a:gd name="G22" fmla="+- G20 10800 0"/>
                <a:gd name="G23" fmla="+- G21 10800 0"/>
                <a:gd name="G24" fmla="+- 10800 0 G20"/>
                <a:gd name="G25" fmla="+- 6050 10800 0"/>
                <a:gd name="G26" fmla="?: G9 G17 G25"/>
                <a:gd name="G27" fmla="?: G9 0 21600"/>
                <a:gd name="G28" fmla="cos 10800 11775378"/>
                <a:gd name="G29" fmla="sin 10800 11775378"/>
                <a:gd name="G30" fmla="sin 6050 11775378"/>
                <a:gd name="G31" fmla="+- G28 10800 0"/>
                <a:gd name="G32" fmla="+- G29 10800 0"/>
                <a:gd name="G33" fmla="+- G30 10800 0"/>
                <a:gd name="G34" fmla="?: G4 0 G31"/>
                <a:gd name="G35" fmla="?: 11775378 G34 0"/>
                <a:gd name="G36" fmla="?: G6 G35 G31"/>
                <a:gd name="G37" fmla="+- 21600 0 G36"/>
                <a:gd name="G38" fmla="?: G4 0 G33"/>
                <a:gd name="G39" fmla="?: 117753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375 w 21600"/>
                <a:gd name="T15" fmla="*/ 10847 h 21600"/>
                <a:gd name="T16" fmla="*/ 10800 w 21600"/>
                <a:gd name="T17" fmla="*/ 4750 h 21600"/>
                <a:gd name="T18" fmla="*/ 19225 w 21600"/>
                <a:gd name="T19" fmla="*/ 1084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0" y="10833"/>
                  </a:moveTo>
                  <a:cubicBezTo>
                    <a:pt x="4750" y="10822"/>
                    <a:pt x="4750" y="10811"/>
                    <a:pt x="4750" y="10800"/>
                  </a:cubicBezTo>
                  <a:cubicBezTo>
                    <a:pt x="4750" y="7458"/>
                    <a:pt x="7458" y="4750"/>
                    <a:pt x="10800" y="4750"/>
                  </a:cubicBezTo>
                  <a:cubicBezTo>
                    <a:pt x="14141" y="4750"/>
                    <a:pt x="16850" y="7458"/>
                    <a:pt x="16850" y="10800"/>
                  </a:cubicBezTo>
                  <a:cubicBezTo>
                    <a:pt x="16850" y="10811"/>
                    <a:pt x="16849" y="10822"/>
                    <a:pt x="16849" y="10833"/>
                  </a:cubicBezTo>
                  <a:lnTo>
                    <a:pt x="21599" y="10860"/>
                  </a:lnTo>
                  <a:cubicBezTo>
                    <a:pt x="21599" y="10840"/>
                    <a:pt x="21600" y="10820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0820"/>
                    <a:pt x="0" y="10840"/>
                    <a:pt x="0" y="1086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  <a:scene3d>
              <a:camera prst="legacyPerspectiveLeft"/>
              <a:lightRig rig="legacyFlat4" dir="b"/>
            </a:scene3d>
            <a:sp3d extrusionH="430200" prstMaterial="legacyMetal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75112" name="AutoShape 8"/>
            <p:cNvSpPr>
              <a:spLocks noChangeArrowheads="1"/>
            </p:cNvSpPr>
            <p:nvPr/>
          </p:nvSpPr>
          <p:spPr bwMode="gray">
            <a:xfrm>
              <a:off x="859" y="2370"/>
              <a:ext cx="1677" cy="1526"/>
            </a:xfrm>
            <a:custGeom>
              <a:avLst/>
              <a:gdLst>
                <a:gd name="G0" fmla="+- 6050 0 0"/>
                <a:gd name="G1" fmla="+- 11775378 0 0"/>
                <a:gd name="G2" fmla="+- 0 0 11775378"/>
                <a:gd name="T0" fmla="*/ 0 256 1"/>
                <a:gd name="T1" fmla="*/ 180 256 1"/>
                <a:gd name="G3" fmla="+- 11775378 T0 T1"/>
                <a:gd name="T2" fmla="*/ 0 256 1"/>
                <a:gd name="T3" fmla="*/ 90 256 1"/>
                <a:gd name="G4" fmla="+- 11775378 T2 T3"/>
                <a:gd name="G5" fmla="*/ G4 2 1"/>
                <a:gd name="T4" fmla="*/ 90 256 1"/>
                <a:gd name="T5" fmla="*/ 0 256 1"/>
                <a:gd name="G6" fmla="+- 11775378 T4 T5"/>
                <a:gd name="G7" fmla="*/ G6 2 1"/>
                <a:gd name="G8" fmla="abs 117753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6050"/>
                <a:gd name="G18" fmla="*/ 6050 1 2"/>
                <a:gd name="G19" fmla="+- G18 5400 0"/>
                <a:gd name="G20" fmla="cos G19 11775378"/>
                <a:gd name="G21" fmla="sin G19 11775378"/>
                <a:gd name="G22" fmla="+- G20 10800 0"/>
                <a:gd name="G23" fmla="+- G21 10800 0"/>
                <a:gd name="G24" fmla="+- 10800 0 G20"/>
                <a:gd name="G25" fmla="+- 6050 10800 0"/>
                <a:gd name="G26" fmla="?: G9 G17 G25"/>
                <a:gd name="G27" fmla="?: G9 0 21600"/>
                <a:gd name="G28" fmla="cos 10800 11775378"/>
                <a:gd name="G29" fmla="sin 10800 11775378"/>
                <a:gd name="G30" fmla="sin 6050 11775378"/>
                <a:gd name="G31" fmla="+- G28 10800 0"/>
                <a:gd name="G32" fmla="+- G29 10800 0"/>
                <a:gd name="G33" fmla="+- G30 10800 0"/>
                <a:gd name="G34" fmla="?: G4 0 G31"/>
                <a:gd name="G35" fmla="?: 11775378 G34 0"/>
                <a:gd name="G36" fmla="?: G6 G35 G31"/>
                <a:gd name="G37" fmla="+- 21600 0 G36"/>
                <a:gd name="G38" fmla="?: G4 0 G33"/>
                <a:gd name="G39" fmla="?: 117753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375 w 21600"/>
                <a:gd name="T15" fmla="*/ 10847 h 21600"/>
                <a:gd name="T16" fmla="*/ 10800 w 21600"/>
                <a:gd name="T17" fmla="*/ 4750 h 21600"/>
                <a:gd name="T18" fmla="*/ 19225 w 21600"/>
                <a:gd name="T19" fmla="*/ 1084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0" y="10833"/>
                  </a:moveTo>
                  <a:cubicBezTo>
                    <a:pt x="4750" y="10822"/>
                    <a:pt x="4750" y="10811"/>
                    <a:pt x="4750" y="10800"/>
                  </a:cubicBezTo>
                  <a:cubicBezTo>
                    <a:pt x="4750" y="7458"/>
                    <a:pt x="7458" y="4750"/>
                    <a:pt x="10800" y="4750"/>
                  </a:cubicBezTo>
                  <a:cubicBezTo>
                    <a:pt x="14141" y="4750"/>
                    <a:pt x="16850" y="7458"/>
                    <a:pt x="16850" y="10800"/>
                  </a:cubicBezTo>
                  <a:cubicBezTo>
                    <a:pt x="16850" y="10811"/>
                    <a:pt x="16849" y="10822"/>
                    <a:pt x="16849" y="10833"/>
                  </a:cubicBezTo>
                  <a:lnTo>
                    <a:pt x="21599" y="10860"/>
                  </a:lnTo>
                  <a:cubicBezTo>
                    <a:pt x="21599" y="10840"/>
                    <a:pt x="21600" y="10820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0820"/>
                    <a:pt x="0" y="10840"/>
                    <a:pt x="0" y="1086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  <a:scene3d>
              <a:camera prst="legacyPerspectiveLeft"/>
              <a:lightRig rig="legacyFlat4" dir="b"/>
            </a:scene3d>
            <a:sp3d extrusionH="430200" prstMaterial="legacyMetal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75113" name="AutoShape 9"/>
            <p:cNvSpPr>
              <a:spLocks noChangeArrowheads="1"/>
            </p:cNvSpPr>
            <p:nvPr/>
          </p:nvSpPr>
          <p:spPr bwMode="gray">
            <a:xfrm>
              <a:off x="1090" y="2613"/>
              <a:ext cx="1211" cy="1100"/>
            </a:xfrm>
            <a:custGeom>
              <a:avLst/>
              <a:gdLst>
                <a:gd name="G0" fmla="+- 6050 0 0"/>
                <a:gd name="G1" fmla="+- 11775378 0 0"/>
                <a:gd name="G2" fmla="+- 0 0 11775378"/>
                <a:gd name="T0" fmla="*/ 0 256 1"/>
                <a:gd name="T1" fmla="*/ 180 256 1"/>
                <a:gd name="G3" fmla="+- 11775378 T0 T1"/>
                <a:gd name="T2" fmla="*/ 0 256 1"/>
                <a:gd name="T3" fmla="*/ 90 256 1"/>
                <a:gd name="G4" fmla="+- 11775378 T2 T3"/>
                <a:gd name="G5" fmla="*/ G4 2 1"/>
                <a:gd name="T4" fmla="*/ 90 256 1"/>
                <a:gd name="T5" fmla="*/ 0 256 1"/>
                <a:gd name="G6" fmla="+- 11775378 T4 T5"/>
                <a:gd name="G7" fmla="*/ G6 2 1"/>
                <a:gd name="G8" fmla="abs 11775378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6050"/>
                <a:gd name="G18" fmla="*/ 6050 1 2"/>
                <a:gd name="G19" fmla="+- G18 5400 0"/>
                <a:gd name="G20" fmla="cos G19 11775378"/>
                <a:gd name="G21" fmla="sin G19 11775378"/>
                <a:gd name="G22" fmla="+- G20 10800 0"/>
                <a:gd name="G23" fmla="+- G21 10800 0"/>
                <a:gd name="G24" fmla="+- 10800 0 G20"/>
                <a:gd name="G25" fmla="+- 6050 10800 0"/>
                <a:gd name="G26" fmla="?: G9 G17 G25"/>
                <a:gd name="G27" fmla="?: G9 0 21600"/>
                <a:gd name="G28" fmla="cos 10800 11775378"/>
                <a:gd name="G29" fmla="sin 10800 11775378"/>
                <a:gd name="G30" fmla="sin 6050 11775378"/>
                <a:gd name="G31" fmla="+- G28 10800 0"/>
                <a:gd name="G32" fmla="+- G29 10800 0"/>
                <a:gd name="G33" fmla="+- G30 10800 0"/>
                <a:gd name="G34" fmla="?: G4 0 G31"/>
                <a:gd name="G35" fmla="?: 11775378 G34 0"/>
                <a:gd name="G36" fmla="?: G6 G35 G31"/>
                <a:gd name="G37" fmla="+- 21600 0 G36"/>
                <a:gd name="G38" fmla="?: G4 0 G33"/>
                <a:gd name="G39" fmla="?: 11775378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375 w 21600"/>
                <a:gd name="T15" fmla="*/ 10847 h 21600"/>
                <a:gd name="T16" fmla="*/ 10800 w 21600"/>
                <a:gd name="T17" fmla="*/ 4750 h 21600"/>
                <a:gd name="T18" fmla="*/ 19225 w 21600"/>
                <a:gd name="T19" fmla="*/ 1084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50" y="10833"/>
                  </a:moveTo>
                  <a:cubicBezTo>
                    <a:pt x="4750" y="10822"/>
                    <a:pt x="4750" y="10811"/>
                    <a:pt x="4750" y="10800"/>
                  </a:cubicBezTo>
                  <a:cubicBezTo>
                    <a:pt x="4750" y="7458"/>
                    <a:pt x="7458" y="4750"/>
                    <a:pt x="10800" y="4750"/>
                  </a:cubicBezTo>
                  <a:cubicBezTo>
                    <a:pt x="14141" y="4750"/>
                    <a:pt x="16850" y="7458"/>
                    <a:pt x="16850" y="10800"/>
                  </a:cubicBezTo>
                  <a:cubicBezTo>
                    <a:pt x="16850" y="10811"/>
                    <a:pt x="16849" y="10822"/>
                    <a:pt x="16849" y="10833"/>
                  </a:cubicBezTo>
                  <a:lnTo>
                    <a:pt x="21599" y="10860"/>
                  </a:lnTo>
                  <a:cubicBezTo>
                    <a:pt x="21599" y="10840"/>
                    <a:pt x="21600" y="10820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0820"/>
                    <a:pt x="0" y="10840"/>
                    <a:pt x="0" y="1086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 algn="ctr">
              <a:noFill/>
              <a:miter lim="800000"/>
              <a:headEnd/>
              <a:tailEnd/>
            </a:ln>
            <a:effectLst/>
            <a:scene3d>
              <a:camera prst="legacyPerspectiveLeft"/>
              <a:lightRig rig="legacyFlat4" dir="b"/>
            </a:scene3d>
            <a:sp3d extrusionH="430200" prstMaterial="legacyMetal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8440" name="AutoShape 10"/>
            <p:cNvSpPr>
              <a:spLocks/>
            </p:cNvSpPr>
            <p:nvPr/>
          </p:nvSpPr>
          <p:spPr bwMode="auto">
            <a:xfrm>
              <a:off x="3632" y="2672"/>
              <a:ext cx="1984" cy="384"/>
            </a:xfrm>
            <a:prstGeom prst="accentCallout2">
              <a:avLst>
                <a:gd name="adj1" fmla="val 18750"/>
                <a:gd name="adj2" fmla="val -2421"/>
                <a:gd name="adj3" fmla="val 18750"/>
                <a:gd name="adj4" fmla="val -12097"/>
                <a:gd name="adj5" fmla="val 104426"/>
                <a:gd name="adj6" fmla="val -73236"/>
              </a:avLst>
            </a:prstGeom>
            <a:noFill/>
            <a:ln w="9525">
              <a:solidFill>
                <a:srgbClr val="1C1C1C"/>
              </a:solidFill>
              <a:miter lim="800000"/>
              <a:headEnd type="diamond" w="med" len="med"/>
              <a:tailEnd type="diamond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2"/>
                  </a:solidFill>
                </a:rPr>
                <a:t>Nuk kanë nevojë për ngrohje të hapësirës ku janë të vendosur</a:t>
              </a:r>
            </a:p>
          </p:txBody>
        </p:sp>
        <p:sp>
          <p:nvSpPr>
            <p:cNvPr id="18441" name="AutoShape 11"/>
            <p:cNvSpPr>
              <a:spLocks/>
            </p:cNvSpPr>
            <p:nvPr/>
          </p:nvSpPr>
          <p:spPr bwMode="gray">
            <a:xfrm>
              <a:off x="3390" y="2094"/>
              <a:ext cx="2142" cy="384"/>
            </a:xfrm>
            <a:prstGeom prst="accentCallout2">
              <a:avLst>
                <a:gd name="adj1" fmla="val 18750"/>
                <a:gd name="adj2" fmla="val -2241"/>
                <a:gd name="adj3" fmla="val 18750"/>
                <a:gd name="adj4" fmla="val -13444"/>
                <a:gd name="adj5" fmla="val 148958"/>
                <a:gd name="adj6" fmla="val -58356"/>
              </a:avLst>
            </a:prstGeom>
            <a:noFill/>
            <a:ln w="9525">
              <a:solidFill>
                <a:srgbClr val="1C1C1C"/>
              </a:solidFill>
              <a:miter lim="800000"/>
              <a:headEnd type="diamond" w="med" len="med"/>
              <a:tailEnd type="diamond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2"/>
                  </a:solidFill>
                </a:rPr>
                <a:t>Nuk kanë nevojë për zëvendësim</a:t>
              </a:r>
            </a:p>
          </p:txBody>
        </p:sp>
        <p:sp>
          <p:nvSpPr>
            <p:cNvPr id="18442" name="AutoShape 12"/>
            <p:cNvSpPr>
              <a:spLocks/>
            </p:cNvSpPr>
            <p:nvPr/>
          </p:nvSpPr>
          <p:spPr bwMode="gray">
            <a:xfrm>
              <a:off x="3059" y="1569"/>
              <a:ext cx="2134" cy="384"/>
            </a:xfrm>
            <a:prstGeom prst="accentCallout2">
              <a:avLst>
                <a:gd name="adj1" fmla="val 18750"/>
                <a:gd name="adj2" fmla="val -2250"/>
                <a:gd name="adj3" fmla="val 18750"/>
                <a:gd name="adj4" fmla="val -14759"/>
                <a:gd name="adj5" fmla="val 179690"/>
                <a:gd name="adj6" fmla="val -49389"/>
              </a:avLst>
            </a:prstGeom>
            <a:noFill/>
            <a:ln w="9525">
              <a:solidFill>
                <a:srgbClr val="1C1C1C"/>
              </a:solidFill>
              <a:miter lim="800000"/>
              <a:headEnd type="diamond" w="med" len="med"/>
              <a:tailEnd type="diamond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2"/>
                  </a:solidFill>
                </a:rPr>
                <a:t>Nuk kanë nevojë për pushim dhe festa</a:t>
              </a:r>
            </a:p>
          </p:txBody>
        </p:sp>
        <p:sp>
          <p:nvSpPr>
            <p:cNvPr id="18443" name="AutoShape 13"/>
            <p:cNvSpPr>
              <a:spLocks/>
            </p:cNvSpPr>
            <p:nvPr/>
          </p:nvSpPr>
          <p:spPr bwMode="auto">
            <a:xfrm>
              <a:off x="2616" y="1054"/>
              <a:ext cx="2123" cy="384"/>
            </a:xfrm>
            <a:prstGeom prst="accentCallout2">
              <a:avLst>
                <a:gd name="adj1" fmla="val 18750"/>
                <a:gd name="adj2" fmla="val -2259"/>
                <a:gd name="adj3" fmla="val 18750"/>
                <a:gd name="adj4" fmla="val -14884"/>
                <a:gd name="adj5" fmla="val 204690"/>
                <a:gd name="adj6" fmla="val -42301"/>
              </a:avLst>
            </a:prstGeom>
            <a:noFill/>
            <a:ln w="9525">
              <a:solidFill>
                <a:srgbClr val="1C1C1C"/>
              </a:solidFill>
              <a:miter lim="800000"/>
              <a:headEnd type="diamond" w="med" len="med"/>
              <a:tailEnd type="diamond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b="1" dirty="0" err="1">
                  <a:solidFill>
                    <a:schemeClr val="tx2"/>
                  </a:solidFill>
                </a:rPr>
                <a:t>Punojnë</a:t>
              </a:r>
              <a:r>
                <a:rPr lang="en-US" altLang="en-US" sz="2000" b="1" dirty="0">
                  <a:solidFill>
                    <a:schemeClr val="tx2"/>
                  </a:solidFill>
                </a:rPr>
                <a:t> pa </a:t>
              </a:r>
              <a:r>
                <a:rPr lang="en-US" altLang="en-US" sz="2000" b="1" dirty="0" err="1">
                  <a:solidFill>
                    <a:schemeClr val="tx2"/>
                  </a:solidFill>
                </a:rPr>
                <a:t>ndërprerje</a:t>
              </a:r>
              <a:r>
                <a:rPr lang="en-US" altLang="en-US" sz="2000" b="1" dirty="0">
                  <a:solidFill>
                    <a:schemeClr val="tx2"/>
                  </a:solidFill>
                </a:rPr>
                <a:t> </a:t>
              </a:r>
              <a:r>
                <a:rPr lang="en-US" altLang="en-US" sz="2000" b="1" dirty="0" err="1">
                  <a:solidFill>
                    <a:schemeClr val="tx2"/>
                  </a:solidFill>
                </a:rPr>
                <a:t>ditë</a:t>
              </a:r>
              <a:r>
                <a:rPr lang="en-US" altLang="en-US" sz="2000" b="1" dirty="0">
                  <a:solidFill>
                    <a:schemeClr val="tx2"/>
                  </a:solidFill>
                </a:rPr>
                <a:t> e </a:t>
              </a:r>
              <a:r>
                <a:rPr lang="en-US" altLang="en-US" sz="2000" b="1" dirty="0" err="1">
                  <a:solidFill>
                    <a:schemeClr val="tx2"/>
                  </a:solidFill>
                </a:rPr>
                <a:t>natë</a:t>
              </a:r>
              <a:endParaRPr lang="en-US" altLang="en-US" sz="20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28121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smtClean="0">
                <a:solidFill>
                  <a:srgbClr val="FFFF00"/>
                </a:solidFill>
              </a:rPr>
              <a:t>Kampinas</a:t>
            </a:r>
          </a:p>
        </p:txBody>
      </p:sp>
      <p:pic>
        <p:nvPicPr>
          <p:cNvPr id="26627" name="Picture 7" descr="File:Microregion-campina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3429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AutoShape 8"/>
          <p:cNvSpPr>
            <a:spLocks noChangeArrowheads="1"/>
          </p:cNvSpPr>
          <p:nvPr/>
        </p:nvSpPr>
        <p:spPr bwMode="gray">
          <a:xfrm>
            <a:off x="457200" y="1447800"/>
            <a:ext cx="8153400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5EEB7"/>
              </a:gs>
              <a:gs pos="100000">
                <a:srgbClr val="FEFEFB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>
                <a:solidFill>
                  <a:srgbClr val="000000"/>
                </a:solidFill>
              </a:rPr>
              <a:t>Sipërfaqe prej 797.6 km/2</a:t>
            </a:r>
          </a:p>
        </p:txBody>
      </p:sp>
      <p:sp>
        <p:nvSpPr>
          <p:cNvPr id="26629" name="AutoShape 9"/>
          <p:cNvSpPr>
            <a:spLocks noChangeArrowheads="1"/>
          </p:cNvSpPr>
          <p:nvPr/>
        </p:nvSpPr>
        <p:spPr bwMode="gray">
          <a:xfrm>
            <a:off x="609600" y="5715000"/>
            <a:ext cx="8153400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5EEB7"/>
              </a:gs>
              <a:gs pos="100000">
                <a:srgbClr val="FEFEFB"/>
              </a:gs>
            </a:gsLst>
            <a:lin ang="0" scaled="1"/>
          </a:gradFill>
          <a:ln w="38100" algn="ctr">
            <a:solidFill>
              <a:srgbClr val="C5A667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b="1">
                <a:solidFill>
                  <a:srgbClr val="000000"/>
                </a:solidFill>
              </a:rPr>
              <a:t>1.059.420 banorë</a:t>
            </a:r>
          </a:p>
        </p:txBody>
      </p:sp>
      <p:sp>
        <p:nvSpPr>
          <p:cNvPr id="26630" name="AutoShape 10"/>
          <p:cNvSpPr>
            <a:spLocks noChangeArrowheads="1"/>
          </p:cNvSpPr>
          <p:nvPr/>
        </p:nvSpPr>
        <p:spPr bwMode="gray">
          <a:xfrm>
            <a:off x="3852863" y="2311400"/>
            <a:ext cx="4910137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000000"/>
                </a:solidFill>
              </a:rPr>
              <a:t>Qendër e zhvilluar univerzitare</a:t>
            </a:r>
          </a:p>
        </p:txBody>
      </p:sp>
      <p:sp>
        <p:nvSpPr>
          <p:cNvPr id="26631" name="AutoShape 11"/>
          <p:cNvSpPr>
            <a:spLocks noChangeArrowheads="1"/>
          </p:cNvSpPr>
          <p:nvPr/>
        </p:nvSpPr>
        <p:spPr bwMode="gray">
          <a:xfrm>
            <a:off x="3886200" y="3276600"/>
            <a:ext cx="4910138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000000"/>
                </a:solidFill>
              </a:rPr>
              <a:t>Haj tek teknologjia e zhvilluar</a:t>
            </a:r>
          </a:p>
        </p:txBody>
      </p:sp>
      <p:sp>
        <p:nvSpPr>
          <p:cNvPr id="26632" name="AutoShape 12"/>
          <p:cNvSpPr>
            <a:spLocks noChangeArrowheads="1"/>
          </p:cNvSpPr>
          <p:nvPr/>
        </p:nvSpPr>
        <p:spPr bwMode="gray">
          <a:xfrm>
            <a:off x="3886200" y="4114800"/>
            <a:ext cx="4910138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000000"/>
                </a:solidFill>
              </a:rPr>
              <a:t>Industria e veturave e zhvilluar</a:t>
            </a:r>
          </a:p>
        </p:txBody>
      </p:sp>
      <p:sp>
        <p:nvSpPr>
          <p:cNvPr id="26633" name="AutoShape 13"/>
          <p:cNvSpPr>
            <a:spLocks noChangeArrowheads="1"/>
          </p:cNvSpPr>
          <p:nvPr/>
        </p:nvSpPr>
        <p:spPr bwMode="gray">
          <a:xfrm>
            <a:off x="3886200" y="4953000"/>
            <a:ext cx="4910138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000000"/>
                </a:solidFill>
              </a:rPr>
              <a:t>Industria farmaceutike e zhvilluar</a:t>
            </a:r>
          </a:p>
        </p:txBody>
      </p:sp>
    </p:spTree>
    <p:extLst>
      <p:ext uri="{BB962C8B-B14F-4D97-AF65-F5344CB8AC3E}">
        <p14:creationId xmlns="" xmlns:p14="http://schemas.microsoft.com/office/powerpoint/2010/main" val="291234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Lugina e Silikonit</a:t>
            </a:r>
          </a:p>
        </p:txBody>
      </p:sp>
      <p:pic>
        <p:nvPicPr>
          <p:cNvPr id="36867" name="Picture 5" descr="File:SJPa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7620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1671" name="AutoShape 7"/>
          <p:cNvSpPr>
            <a:spLocks noChangeArrowheads="1"/>
          </p:cNvSpPr>
          <p:nvPr/>
        </p:nvSpPr>
        <p:spPr bwMode="gray">
          <a:xfrm>
            <a:off x="152400" y="2743200"/>
            <a:ext cx="3032125" cy="2216150"/>
          </a:xfrm>
          <a:prstGeom prst="flowChartDocument">
            <a:avLst/>
          </a:prstGeom>
          <a:solidFill>
            <a:srgbClr val="000066"/>
          </a:solidFill>
          <a:ln w="19050" algn="ctr">
            <a:noFill/>
            <a:miter lim="800000"/>
            <a:headEnd/>
            <a:tailEnd/>
          </a:ln>
          <a:effectLst>
            <a:outerShdw dist="35921" dir="2700000" algn="ctr" rotWithShape="0">
              <a:srgbClr val="1C1C1C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solidFill>
                  <a:srgbClr val="FFFF00"/>
                </a:solidFill>
                <a:latin typeface="Arial" charset="0"/>
              </a:rPr>
              <a:t>Regjion I </a:t>
            </a:r>
          </a:p>
          <a:p>
            <a:pPr algn="ctr">
              <a:defRPr/>
            </a:pPr>
            <a:r>
              <a:rPr lang="en-US" sz="3600" b="1">
                <a:solidFill>
                  <a:srgbClr val="FFFF00"/>
                </a:solidFill>
                <a:latin typeface="Arial" charset="0"/>
              </a:rPr>
              <a:t>përbërë </a:t>
            </a:r>
          </a:p>
          <a:p>
            <a:pPr algn="ctr">
              <a:defRPr/>
            </a:pPr>
            <a:r>
              <a:rPr lang="en-US" sz="3600" b="1">
                <a:solidFill>
                  <a:srgbClr val="FFFF00"/>
                </a:solidFill>
                <a:latin typeface="Arial" charset="0"/>
              </a:rPr>
              <a:t>nga 15 qytete</a:t>
            </a:r>
          </a:p>
        </p:txBody>
      </p:sp>
      <p:sp>
        <p:nvSpPr>
          <p:cNvPr id="241672" name="AutoShape 8"/>
          <p:cNvSpPr>
            <a:spLocks noChangeArrowheads="1"/>
          </p:cNvSpPr>
          <p:nvPr/>
        </p:nvSpPr>
        <p:spPr bwMode="gray">
          <a:xfrm>
            <a:off x="5867400" y="2743200"/>
            <a:ext cx="3032125" cy="2216150"/>
          </a:xfrm>
          <a:prstGeom prst="flowChartDocument">
            <a:avLst/>
          </a:prstGeom>
          <a:solidFill>
            <a:srgbClr val="000066"/>
          </a:solidFill>
          <a:ln w="19050" algn="ctr">
            <a:noFill/>
            <a:miter lim="800000"/>
            <a:headEnd/>
            <a:tailEnd/>
          </a:ln>
          <a:effectLst>
            <a:outerShdw dist="35921" dir="2700000" algn="ctr" rotWithShape="0">
              <a:srgbClr val="1C1C1C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solidFill>
                  <a:srgbClr val="FFFF00"/>
                </a:solidFill>
                <a:latin typeface="Arial" charset="0"/>
              </a:rPr>
              <a:t>Qendër e </a:t>
            </a:r>
          </a:p>
          <a:p>
            <a:pPr algn="ctr">
              <a:defRPr/>
            </a:pPr>
            <a:r>
              <a:rPr lang="en-US" sz="3600" b="1">
                <a:solidFill>
                  <a:srgbClr val="FFFF00"/>
                </a:solidFill>
                <a:latin typeface="Arial" charset="0"/>
              </a:rPr>
              <a:t>Zhvilluar </a:t>
            </a:r>
          </a:p>
          <a:p>
            <a:pPr algn="ctr">
              <a:defRPr/>
            </a:pPr>
            <a:r>
              <a:rPr lang="en-US" sz="3600" b="1">
                <a:solidFill>
                  <a:srgbClr val="FFFF00"/>
                </a:solidFill>
                <a:latin typeface="Arial" charset="0"/>
              </a:rPr>
              <a:t>univerzitare</a:t>
            </a:r>
          </a:p>
        </p:txBody>
      </p:sp>
      <p:sp>
        <p:nvSpPr>
          <p:cNvPr id="241673" name="AutoShape 9"/>
          <p:cNvSpPr>
            <a:spLocks noChangeArrowheads="1"/>
          </p:cNvSpPr>
          <p:nvPr/>
        </p:nvSpPr>
        <p:spPr bwMode="gray">
          <a:xfrm>
            <a:off x="2133600" y="4495800"/>
            <a:ext cx="4572000" cy="1911350"/>
          </a:xfrm>
          <a:prstGeom prst="flowChartDocument">
            <a:avLst/>
          </a:prstGeom>
          <a:solidFill>
            <a:srgbClr val="003300"/>
          </a:solidFill>
          <a:ln w="19050" algn="ctr">
            <a:noFill/>
            <a:miter lim="800000"/>
            <a:headEnd/>
            <a:tailEnd/>
          </a:ln>
          <a:effectLst>
            <a:outerShdw dist="35921" dir="2700000" algn="ctr" rotWithShape="0">
              <a:srgbClr val="1C1C1C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250.000 </a:t>
            </a:r>
            <a:r>
              <a:rPr lang="en-US" sz="3600" b="1" dirty="0" err="1">
                <a:solidFill>
                  <a:srgbClr val="FFFF00"/>
                </a:solidFill>
                <a:latin typeface="Arial" charset="0"/>
              </a:rPr>
              <a:t>të</a:t>
            </a: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en-US" sz="3600" b="1" dirty="0" err="1">
                <a:solidFill>
                  <a:srgbClr val="FFFF00"/>
                </a:solidFill>
                <a:latin typeface="Arial" charset="0"/>
              </a:rPr>
              <a:t>Punësuar</a:t>
            </a:r>
            <a:endParaRPr lang="en-US" sz="3600" b="1" dirty="0">
              <a:solidFill>
                <a:srgbClr val="FFFF00"/>
              </a:solidFill>
              <a:latin typeface="Arial" charset="0"/>
            </a:endParaRPr>
          </a:p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charset="0"/>
              </a:rPr>
              <a:t>në</a:t>
            </a: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Arial" charset="0"/>
              </a:rPr>
              <a:t>ata</a:t>
            </a:r>
            <a:r>
              <a:rPr lang="en-US" sz="3600" b="1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charset="0"/>
              </a:rPr>
              <a:t>kompani</a:t>
            </a:r>
            <a:endParaRPr lang="en-US" sz="3600" b="1" dirty="0">
              <a:solidFill>
                <a:srgbClr val="FFFF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252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Anët pozitive të zhvillimit shkencor-teknologjik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</a:rPr>
              <a:t>Zhvillim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hovshëm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ekonomik</a:t>
            </a:r>
            <a:r>
              <a:rPr lang="en-US" altLang="en-US" dirty="0" smtClean="0">
                <a:solidFill>
                  <a:schemeClr val="tx2"/>
                </a:solidFill>
              </a:rPr>
              <a:t>,</a:t>
            </a:r>
          </a:p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</a:rPr>
              <a:t>Hapja</a:t>
            </a:r>
            <a:r>
              <a:rPr lang="en-US" altLang="en-US" dirty="0" smtClean="0">
                <a:solidFill>
                  <a:schemeClr val="tx2"/>
                </a:solidFill>
              </a:rPr>
              <a:t> e </a:t>
            </a:r>
            <a:r>
              <a:rPr lang="en-US" altLang="en-US" dirty="0" err="1" smtClean="0">
                <a:solidFill>
                  <a:schemeClr val="tx2"/>
                </a:solidFill>
              </a:rPr>
              <a:t>vendeve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të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reja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të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punës</a:t>
            </a:r>
            <a:r>
              <a:rPr lang="en-US" altLang="en-US" dirty="0" smtClean="0">
                <a:solidFill>
                  <a:schemeClr val="tx2"/>
                </a:solidFill>
              </a:rPr>
              <a:t>,</a:t>
            </a:r>
          </a:p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</a:rPr>
              <a:t>Zëvendësimi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resurseve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natyrore</a:t>
            </a:r>
            <a:r>
              <a:rPr lang="en-US" altLang="en-US" dirty="0" smtClean="0">
                <a:solidFill>
                  <a:schemeClr val="tx2"/>
                </a:solidFill>
              </a:rPr>
              <a:t> me </a:t>
            </a:r>
            <a:r>
              <a:rPr lang="en-US" altLang="en-US" dirty="0" err="1" smtClean="0">
                <a:solidFill>
                  <a:schemeClr val="tx2"/>
                </a:solidFill>
              </a:rPr>
              <a:t>ato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sintetike</a:t>
            </a:r>
            <a:r>
              <a:rPr lang="en-US" altLang="en-US" dirty="0" smtClean="0">
                <a:solidFill>
                  <a:schemeClr val="tx2"/>
                </a:solidFill>
              </a:rPr>
              <a:t>,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615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Anët negative të zhvillimit shkencor-teknologjik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</a:rPr>
              <a:t>Zgjerimi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dallimeve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në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mes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shteteve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dhe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popujve</a:t>
            </a:r>
            <a:r>
              <a:rPr lang="en-US" altLang="en-US" dirty="0" smtClean="0">
                <a:solidFill>
                  <a:schemeClr val="tx2"/>
                </a:solidFill>
              </a:rPr>
              <a:t>,</a:t>
            </a:r>
          </a:p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</a:rPr>
              <a:t>Mundësitë</a:t>
            </a:r>
            <a:r>
              <a:rPr lang="en-US" altLang="en-US" dirty="0" smtClean="0">
                <a:solidFill>
                  <a:schemeClr val="tx2"/>
                </a:solidFill>
              </a:rPr>
              <a:t> e </a:t>
            </a:r>
            <a:r>
              <a:rPr lang="en-US" altLang="en-US" dirty="0" err="1" smtClean="0">
                <a:solidFill>
                  <a:schemeClr val="tx2"/>
                </a:solidFill>
              </a:rPr>
              <a:t>parraqitjes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së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papunësisë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masive</a:t>
            </a:r>
            <a:r>
              <a:rPr lang="en-US" altLang="en-US" dirty="0" smtClean="0">
                <a:solidFill>
                  <a:schemeClr val="tx2"/>
                </a:solidFill>
              </a:rPr>
              <a:t>,</a:t>
            </a:r>
          </a:p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</a:rPr>
              <a:t>Kriminaliteti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informatik</a:t>
            </a:r>
            <a:r>
              <a:rPr lang="en-US" altLang="en-US" dirty="0" smtClean="0">
                <a:solidFill>
                  <a:schemeClr val="tx2"/>
                </a:solidFill>
              </a:rPr>
              <a:t>,</a:t>
            </a:r>
          </a:p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</a:rPr>
              <a:t>Kthimi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llojit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njerëzorë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në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fazat</a:t>
            </a:r>
            <a:r>
              <a:rPr lang="en-US" altLang="en-US" dirty="0" smtClean="0">
                <a:solidFill>
                  <a:schemeClr val="tx2"/>
                </a:solidFill>
              </a:rPr>
              <a:t> primitive</a:t>
            </a:r>
          </a:p>
        </p:txBody>
      </p:sp>
    </p:spTree>
    <p:extLst>
      <p:ext uri="{BB962C8B-B14F-4D97-AF65-F5344CB8AC3E}">
        <p14:creationId xmlns="" xmlns:p14="http://schemas.microsoft.com/office/powerpoint/2010/main" val="409679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75166" y="1835591"/>
            <a:ext cx="5334000" cy="3048000"/>
          </a:xfrm>
        </p:spPr>
        <p:txBody>
          <a:bodyPr/>
          <a:lstStyle/>
          <a:p>
            <a:pPr algn="ctr"/>
            <a:r>
              <a:rPr lang="en-US" altLang="en-US" sz="4400" dirty="0" err="1" smtClean="0">
                <a:solidFill>
                  <a:schemeClr val="bg1"/>
                </a:solidFill>
              </a:rPr>
              <a:t>Menaxhimi</a:t>
            </a:r>
            <a:r>
              <a:rPr lang="en-US" altLang="en-US" sz="4400" dirty="0" smtClean="0">
                <a:solidFill>
                  <a:schemeClr val="bg1"/>
                </a:solidFill>
              </a:rPr>
              <a:t> </a:t>
            </a:r>
            <a:r>
              <a:rPr lang="en-US" altLang="en-US" sz="4400" dirty="0" err="1" smtClean="0">
                <a:solidFill>
                  <a:schemeClr val="bg1"/>
                </a:solidFill>
              </a:rPr>
              <a:t>i</a:t>
            </a:r>
            <a:r>
              <a:rPr lang="en-US" altLang="en-US" sz="4400" dirty="0" smtClean="0">
                <a:solidFill>
                  <a:schemeClr val="bg1"/>
                </a:solidFill>
              </a:rPr>
              <a:t> </a:t>
            </a:r>
            <a:r>
              <a:rPr lang="en-US" altLang="en-US" sz="4400" dirty="0" err="1" smtClean="0">
                <a:solidFill>
                  <a:schemeClr val="bg1"/>
                </a:solidFill>
              </a:rPr>
              <a:t>ardhmërisë</a:t>
            </a:r>
            <a:endParaRPr lang="en-US" altLang="en-US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5181600"/>
            <a:ext cx="1256211" cy="12562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5250975"/>
            <a:ext cx="2171428" cy="11174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5293858"/>
            <a:ext cx="1752209" cy="11668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724400" y="366940"/>
            <a:ext cx="41148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Universiteti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i</a:t>
            </a:r>
            <a:r>
              <a:rPr lang="en-US" dirty="0" smtClean="0">
                <a:latin typeface="Arial Rounded MT Bold" panose="020F0704030504030204" pitchFamily="34" charset="0"/>
              </a:rPr>
              <a:t> Novi </a:t>
            </a:r>
            <a:r>
              <a:rPr lang="en-US" dirty="0" err="1" smtClean="0">
                <a:latin typeface="Arial Rounded MT Bold" panose="020F0704030504030204" pitchFamily="34" charset="0"/>
              </a:rPr>
              <a:t>Sadit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Fakulteti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Ekonomik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në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Suboticë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Dega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në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 err="1" smtClean="0">
                <a:latin typeface="Arial Rounded MT Bold" panose="020F0704030504030204" pitchFamily="34" charset="0"/>
              </a:rPr>
              <a:t>Bujanoc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n-US" dirty="0" err="1" smtClean="0">
                <a:latin typeface="Arial Rounded MT Bold" panose="020F0704030504030204" pitchFamily="34" charset="0"/>
              </a:rPr>
              <a:t>Bazat</a:t>
            </a:r>
            <a:r>
              <a:rPr lang="en-US" dirty="0" smtClean="0">
                <a:latin typeface="Arial Rounded MT Bold" panose="020F0704030504030204" pitchFamily="34" charset="0"/>
              </a:rPr>
              <a:t> e </a:t>
            </a:r>
            <a:r>
              <a:rPr lang="en-US" dirty="0" err="1" smtClean="0">
                <a:latin typeface="Arial Rounded MT Bold" panose="020F0704030504030204" pitchFamily="34" charset="0"/>
              </a:rPr>
              <a:t>menaxhimit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5000" y="1575514"/>
            <a:ext cx="2133600" cy="5201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Moduli 8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80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Përmbajtja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105400"/>
          </a:xfrm>
        </p:spPr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Progresi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shkencor-teknik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dhe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menaxhimi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I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ardhm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ris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endParaRPr lang="en-US" altLang="en-US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Globalizimi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I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ekonomis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bot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rore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dhe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ndryshimet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n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treg</a:t>
            </a:r>
            <a:endParaRPr lang="en-US" altLang="en-US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Ndryshimet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n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domenin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e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organizat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s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dhe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menaxhimit</a:t>
            </a:r>
            <a:endParaRPr lang="en-US" altLang="en-US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Ndryshimet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n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l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min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e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informatik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s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dhe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ndikimi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I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tyre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n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menaxhim</a:t>
            </a:r>
            <a:endParaRPr lang="en-US" altLang="en-US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Aft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sit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e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dijes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dhe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shkatht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sit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e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menaxherit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t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ardhm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  <a:r>
              <a:rPr lang="en-US" altLang="en-US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ris</a:t>
            </a:r>
            <a:r>
              <a:rPr lang="sq-AL" altLang="en-US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ë</a:t>
            </a:r>
          </a:p>
        </p:txBody>
      </p:sp>
    </p:spTree>
    <p:extLst>
      <p:ext uri="{BB962C8B-B14F-4D97-AF65-F5344CB8AC3E}">
        <p14:creationId xmlns="" xmlns:p14="http://schemas.microsoft.com/office/powerpoint/2010/main" val="18637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Aktualizimi i nocionit</a:t>
            </a:r>
          </a:p>
        </p:txBody>
      </p:sp>
      <p:sp>
        <p:nvSpPr>
          <p:cNvPr id="6147" name="Line 6"/>
          <p:cNvSpPr>
            <a:spLocks noChangeShapeType="1"/>
          </p:cNvSpPr>
          <p:nvPr/>
        </p:nvSpPr>
        <p:spPr bwMode="auto">
          <a:xfrm>
            <a:off x="3376613" y="2265363"/>
            <a:ext cx="4256087" cy="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3436938" y="1990725"/>
            <a:ext cx="4829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0000"/>
                </a:solidFill>
                <a:ea typeface="Gulim" pitchFamily="34" charset="-127"/>
              </a:rPr>
              <a:t>Progresi teknik</a:t>
            </a: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4051300" y="2747963"/>
            <a:ext cx="4829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0000"/>
                </a:solidFill>
                <a:ea typeface="Gulim" pitchFamily="34" charset="-127"/>
              </a:rPr>
              <a:t>Progresi teknologjik</a:t>
            </a: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4314825" y="3565525"/>
            <a:ext cx="4829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0000"/>
                </a:solidFill>
                <a:ea typeface="Gulim" pitchFamily="34" charset="-127"/>
              </a:rPr>
              <a:t>Progresi shkencor-ekonomik</a:t>
            </a:r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4146550" y="4371975"/>
            <a:ext cx="4829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0000"/>
                </a:solidFill>
                <a:ea typeface="Gulim" pitchFamily="34" charset="-127"/>
              </a:rPr>
              <a:t>Progresi shkencor-teknik</a:t>
            </a:r>
          </a:p>
        </p:txBody>
      </p:sp>
      <p:sp>
        <p:nvSpPr>
          <p:cNvPr id="6152" name="Rectangle 11"/>
          <p:cNvSpPr>
            <a:spLocks noChangeArrowheads="1"/>
          </p:cNvSpPr>
          <p:nvPr/>
        </p:nvSpPr>
        <p:spPr bwMode="auto">
          <a:xfrm>
            <a:off x="3667125" y="5132388"/>
            <a:ext cx="4829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000000"/>
                </a:solidFill>
                <a:ea typeface="Gulim" pitchFamily="34" charset="-127"/>
              </a:rPr>
              <a:t>Progresi shkencor-teknologjik</a:t>
            </a:r>
          </a:p>
        </p:txBody>
      </p:sp>
      <p:grpSp>
        <p:nvGrpSpPr>
          <p:cNvPr id="6153" name="Group 12"/>
          <p:cNvGrpSpPr>
            <a:grpSpLocks/>
          </p:cNvGrpSpPr>
          <p:nvPr/>
        </p:nvGrpSpPr>
        <p:grpSpPr bwMode="auto">
          <a:xfrm rot="4976862" flipH="1">
            <a:off x="3113088" y="1987550"/>
            <a:ext cx="323850" cy="311150"/>
            <a:chOff x="1944" y="1111"/>
            <a:chExt cx="204" cy="196"/>
          </a:xfrm>
        </p:grpSpPr>
        <p:pic>
          <p:nvPicPr>
            <p:cNvPr id="6239" name="Picture 13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 flipH="1">
              <a:off x="1961" y="1124"/>
              <a:ext cx="17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42" name="Oval 14"/>
            <p:cNvSpPr>
              <a:spLocks noChangeArrowheads="1"/>
            </p:cNvSpPr>
            <p:nvPr/>
          </p:nvSpPr>
          <p:spPr bwMode="gray">
            <a:xfrm flipH="1">
              <a:off x="1962" y="1124"/>
              <a:ext cx="173" cy="17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50000">
                  <a:srgbClr val="FFFF00">
                    <a:alpha val="50000"/>
                  </a:srgbClr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6243" name="Group 15"/>
            <p:cNvGrpSpPr>
              <a:grpSpLocks/>
            </p:cNvGrpSpPr>
            <p:nvPr/>
          </p:nvGrpSpPr>
          <p:grpSpPr bwMode="auto">
            <a:xfrm rot="1297425" flipV="1">
              <a:off x="1971" y="1258"/>
              <a:ext cx="151" cy="37"/>
              <a:chOff x="2532" y="1051"/>
              <a:chExt cx="893" cy="246"/>
            </a:xfrm>
          </p:grpSpPr>
          <p:grpSp>
            <p:nvGrpSpPr>
              <p:cNvPr id="6246" name="Group 16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252" name="AutoShape 17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53" name="AutoShape 18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54" name="AutoShape 19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55" name="AutoShape 20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247" name="Group 21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6248" name="AutoShape 22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49" name="AutoShape 23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50" name="AutoShape 24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51" name="AutoShape 25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6244" name="Arc 26"/>
            <p:cNvSpPr>
              <a:spLocks/>
            </p:cNvSpPr>
            <p:nvPr/>
          </p:nvSpPr>
          <p:spPr bwMode="gray">
            <a:xfrm rot="3847716">
              <a:off x="1948" y="1107"/>
              <a:ext cx="196" cy="204"/>
            </a:xfrm>
            <a:custGeom>
              <a:avLst/>
              <a:gdLst>
                <a:gd name="T0" fmla="*/ 0 w 43200"/>
                <a:gd name="T1" fmla="*/ 0 h 43155"/>
                <a:gd name="T2" fmla="*/ 0 w 43200"/>
                <a:gd name="T3" fmla="*/ 0 h 43155"/>
                <a:gd name="T4" fmla="*/ 0 w 43200"/>
                <a:gd name="T5" fmla="*/ 0 h 43155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155"/>
                <a:gd name="T11" fmla="*/ 43200 w 43200"/>
                <a:gd name="T12" fmla="*/ 43155 h 431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155" fill="none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</a:path>
                <a:path w="43200" h="43155" stroke="0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245" name="Picture 27" descr="light_shadow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23740"/>
            <a:stretch>
              <a:fillRect/>
            </a:stretch>
          </p:blipFill>
          <p:spPr bwMode="gray">
            <a:xfrm rot="2569845" flipH="1">
              <a:off x="2015" y="1139"/>
              <a:ext cx="129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54" name="Group 28"/>
          <p:cNvGrpSpPr>
            <a:grpSpLocks/>
          </p:cNvGrpSpPr>
          <p:nvPr/>
        </p:nvGrpSpPr>
        <p:grpSpPr bwMode="auto">
          <a:xfrm flipH="1">
            <a:off x="401638" y="2074863"/>
            <a:ext cx="3438525" cy="3429000"/>
            <a:chOff x="1955" y="1224"/>
            <a:chExt cx="1911" cy="1911"/>
          </a:xfrm>
        </p:grpSpPr>
        <p:sp>
          <p:nvSpPr>
            <p:cNvPr id="6232" name="Oval 29"/>
            <p:cNvSpPr>
              <a:spLocks noChangeArrowheads="1"/>
            </p:cNvSpPr>
            <p:nvPr/>
          </p:nvSpPr>
          <p:spPr bwMode="gray">
            <a:xfrm>
              <a:off x="1955" y="1224"/>
              <a:ext cx="1911" cy="1911"/>
            </a:xfrm>
            <a:prstGeom prst="ellipse">
              <a:avLst/>
            </a:prstGeom>
            <a:noFill/>
            <a:ln w="12700" algn="ctr">
              <a:solidFill>
                <a:srgbClr val="A6B0DA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33" name="Oval 30"/>
            <p:cNvSpPr>
              <a:spLocks noChangeArrowheads="1"/>
            </p:cNvSpPr>
            <p:nvPr/>
          </p:nvSpPr>
          <p:spPr bwMode="gray">
            <a:xfrm>
              <a:off x="2080" y="1355"/>
              <a:ext cx="1660" cy="1660"/>
            </a:xfrm>
            <a:prstGeom prst="ellipse">
              <a:avLst/>
            </a:prstGeom>
            <a:noFill/>
            <a:ln w="28575" algn="ctr">
              <a:solidFill>
                <a:srgbClr val="A6B0DA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34" name="Oval 31"/>
            <p:cNvSpPr>
              <a:spLocks noChangeArrowheads="1"/>
            </p:cNvSpPr>
            <p:nvPr/>
          </p:nvSpPr>
          <p:spPr bwMode="gray">
            <a:xfrm>
              <a:off x="2218" y="1499"/>
              <a:ext cx="1396" cy="1396"/>
            </a:xfrm>
            <a:prstGeom prst="ellipse">
              <a:avLst/>
            </a:prstGeom>
            <a:noFill/>
            <a:ln w="38100" algn="ctr">
              <a:solidFill>
                <a:srgbClr val="A6B0DA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35" name="Oval 32"/>
            <p:cNvSpPr>
              <a:spLocks noChangeArrowheads="1"/>
            </p:cNvSpPr>
            <p:nvPr/>
          </p:nvSpPr>
          <p:spPr bwMode="gray">
            <a:xfrm>
              <a:off x="2338" y="1643"/>
              <a:ext cx="1132" cy="1132"/>
            </a:xfrm>
            <a:prstGeom prst="ellipse">
              <a:avLst/>
            </a:prstGeom>
            <a:noFill/>
            <a:ln w="57150" algn="ctr">
              <a:solidFill>
                <a:srgbClr val="A6B0DA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36" name="Oval 33"/>
            <p:cNvSpPr>
              <a:spLocks noChangeArrowheads="1"/>
            </p:cNvSpPr>
            <p:nvPr/>
          </p:nvSpPr>
          <p:spPr bwMode="gray">
            <a:xfrm>
              <a:off x="2476" y="1781"/>
              <a:ext cx="868" cy="868"/>
            </a:xfrm>
            <a:prstGeom prst="ellipse">
              <a:avLst/>
            </a:prstGeom>
            <a:noFill/>
            <a:ln w="57150" algn="ctr">
              <a:solidFill>
                <a:srgbClr val="A6B0DA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37" name="Oval 34"/>
            <p:cNvSpPr>
              <a:spLocks noChangeArrowheads="1"/>
            </p:cNvSpPr>
            <p:nvPr/>
          </p:nvSpPr>
          <p:spPr bwMode="gray">
            <a:xfrm>
              <a:off x="2602" y="1901"/>
              <a:ext cx="616" cy="616"/>
            </a:xfrm>
            <a:prstGeom prst="ellipse">
              <a:avLst/>
            </a:prstGeom>
            <a:noFill/>
            <a:ln w="76200" algn="ctr">
              <a:solidFill>
                <a:srgbClr val="A6B0DA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38" name="Oval 35"/>
            <p:cNvSpPr>
              <a:spLocks noChangeArrowheads="1"/>
            </p:cNvSpPr>
            <p:nvPr/>
          </p:nvSpPr>
          <p:spPr bwMode="gray">
            <a:xfrm>
              <a:off x="2716" y="2021"/>
              <a:ext cx="388" cy="388"/>
            </a:xfrm>
            <a:prstGeom prst="ellipse">
              <a:avLst/>
            </a:prstGeom>
            <a:noFill/>
            <a:ln w="9525" algn="ctr">
              <a:solidFill>
                <a:srgbClr val="A6B0DA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6155" name="Picture 36" descr="worldmap_ani8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322388" y="3046413"/>
            <a:ext cx="1609725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56" name="Group 37"/>
          <p:cNvGrpSpPr>
            <a:grpSpLocks/>
          </p:cNvGrpSpPr>
          <p:nvPr/>
        </p:nvGrpSpPr>
        <p:grpSpPr bwMode="auto">
          <a:xfrm rot="4976862" flipH="1">
            <a:off x="3744913" y="2738438"/>
            <a:ext cx="323850" cy="311150"/>
            <a:chOff x="1944" y="1111"/>
            <a:chExt cx="204" cy="196"/>
          </a:xfrm>
        </p:grpSpPr>
        <p:pic>
          <p:nvPicPr>
            <p:cNvPr id="6215" name="Picture 38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 flipH="1">
              <a:off x="1961" y="1124"/>
              <a:ext cx="17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67" name="Oval 39"/>
            <p:cNvSpPr>
              <a:spLocks noChangeArrowheads="1"/>
            </p:cNvSpPr>
            <p:nvPr/>
          </p:nvSpPr>
          <p:spPr bwMode="gray">
            <a:xfrm flipH="1">
              <a:off x="1962" y="1124"/>
              <a:ext cx="173" cy="17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50000">
                  <a:srgbClr val="FFFF00">
                    <a:alpha val="50000"/>
                  </a:srgbClr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6219" name="Group 40"/>
            <p:cNvGrpSpPr>
              <a:grpSpLocks/>
            </p:cNvGrpSpPr>
            <p:nvPr/>
          </p:nvGrpSpPr>
          <p:grpSpPr bwMode="auto">
            <a:xfrm rot="1297425" flipV="1">
              <a:off x="1971" y="1258"/>
              <a:ext cx="151" cy="37"/>
              <a:chOff x="2532" y="1051"/>
              <a:chExt cx="893" cy="246"/>
            </a:xfrm>
          </p:grpSpPr>
          <p:grpSp>
            <p:nvGrpSpPr>
              <p:cNvPr id="6222" name="Group 41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228" name="AutoShape 42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29" name="AutoShape 43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30" name="AutoShape 44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31" name="AutoShape 45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223" name="Group 46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6224" name="AutoShape 47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25" name="AutoShape 48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26" name="AutoShape 49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27" name="AutoShape 50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6220" name="Arc 51"/>
            <p:cNvSpPr>
              <a:spLocks/>
            </p:cNvSpPr>
            <p:nvPr/>
          </p:nvSpPr>
          <p:spPr bwMode="gray">
            <a:xfrm rot="3847716">
              <a:off x="1948" y="1107"/>
              <a:ext cx="196" cy="204"/>
            </a:xfrm>
            <a:custGeom>
              <a:avLst/>
              <a:gdLst>
                <a:gd name="T0" fmla="*/ 0 w 43200"/>
                <a:gd name="T1" fmla="*/ 0 h 43155"/>
                <a:gd name="T2" fmla="*/ 0 w 43200"/>
                <a:gd name="T3" fmla="*/ 0 h 43155"/>
                <a:gd name="T4" fmla="*/ 0 w 43200"/>
                <a:gd name="T5" fmla="*/ 0 h 43155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155"/>
                <a:gd name="T11" fmla="*/ 43200 w 43200"/>
                <a:gd name="T12" fmla="*/ 43155 h 431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155" fill="none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</a:path>
                <a:path w="43200" h="43155" stroke="0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221" name="Picture 52" descr="light_shadow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23740"/>
            <a:stretch>
              <a:fillRect/>
            </a:stretch>
          </p:blipFill>
          <p:spPr bwMode="gray">
            <a:xfrm rot="2569845" flipH="1">
              <a:off x="2015" y="1139"/>
              <a:ext cx="129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57" name="Group 53"/>
          <p:cNvGrpSpPr>
            <a:grpSpLocks/>
          </p:cNvGrpSpPr>
          <p:nvPr/>
        </p:nvGrpSpPr>
        <p:grpSpPr bwMode="auto">
          <a:xfrm rot="4976862" flipH="1">
            <a:off x="3997325" y="3556000"/>
            <a:ext cx="323850" cy="311150"/>
            <a:chOff x="1944" y="1111"/>
            <a:chExt cx="204" cy="196"/>
          </a:xfrm>
        </p:grpSpPr>
        <p:pic>
          <p:nvPicPr>
            <p:cNvPr id="6198" name="Picture 54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 flipH="1">
              <a:off x="1961" y="1124"/>
              <a:ext cx="17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83" name="Oval 55"/>
            <p:cNvSpPr>
              <a:spLocks noChangeArrowheads="1"/>
            </p:cNvSpPr>
            <p:nvPr/>
          </p:nvSpPr>
          <p:spPr bwMode="gray">
            <a:xfrm flipH="1">
              <a:off x="1962" y="1124"/>
              <a:ext cx="173" cy="17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50000">
                  <a:srgbClr val="FFFF00">
                    <a:alpha val="50000"/>
                  </a:srgbClr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6202" name="Group 56"/>
            <p:cNvGrpSpPr>
              <a:grpSpLocks/>
            </p:cNvGrpSpPr>
            <p:nvPr/>
          </p:nvGrpSpPr>
          <p:grpSpPr bwMode="auto">
            <a:xfrm rot="1297425" flipV="1">
              <a:off x="1971" y="1258"/>
              <a:ext cx="151" cy="37"/>
              <a:chOff x="2532" y="1051"/>
              <a:chExt cx="893" cy="246"/>
            </a:xfrm>
          </p:grpSpPr>
          <p:grpSp>
            <p:nvGrpSpPr>
              <p:cNvPr id="6205" name="Group 57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211" name="AutoShape 58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12" name="AutoShape 59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13" name="AutoShape 60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14" name="AutoShape 61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206" name="Group 62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6207" name="AutoShape 63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08" name="AutoShape 64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09" name="AutoShape 65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10" name="AutoShape 66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6203" name="Arc 67"/>
            <p:cNvSpPr>
              <a:spLocks/>
            </p:cNvSpPr>
            <p:nvPr/>
          </p:nvSpPr>
          <p:spPr bwMode="gray">
            <a:xfrm rot="3847716">
              <a:off x="1948" y="1107"/>
              <a:ext cx="196" cy="204"/>
            </a:xfrm>
            <a:custGeom>
              <a:avLst/>
              <a:gdLst>
                <a:gd name="T0" fmla="*/ 0 w 43200"/>
                <a:gd name="T1" fmla="*/ 0 h 43155"/>
                <a:gd name="T2" fmla="*/ 0 w 43200"/>
                <a:gd name="T3" fmla="*/ 0 h 43155"/>
                <a:gd name="T4" fmla="*/ 0 w 43200"/>
                <a:gd name="T5" fmla="*/ 0 h 43155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155"/>
                <a:gd name="T11" fmla="*/ 43200 w 43200"/>
                <a:gd name="T12" fmla="*/ 43155 h 431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155" fill="none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</a:path>
                <a:path w="43200" h="43155" stroke="0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204" name="Picture 68" descr="light_shadow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23740"/>
            <a:stretch>
              <a:fillRect/>
            </a:stretch>
          </p:blipFill>
          <p:spPr bwMode="gray">
            <a:xfrm rot="2569845" flipH="1">
              <a:off x="2015" y="1139"/>
              <a:ext cx="129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58" name="Group 69"/>
          <p:cNvGrpSpPr>
            <a:grpSpLocks/>
          </p:cNvGrpSpPr>
          <p:nvPr/>
        </p:nvGrpSpPr>
        <p:grpSpPr bwMode="auto">
          <a:xfrm rot="4976862" flipH="1">
            <a:off x="3821113" y="4364038"/>
            <a:ext cx="323850" cy="311150"/>
            <a:chOff x="1944" y="1111"/>
            <a:chExt cx="204" cy="196"/>
          </a:xfrm>
        </p:grpSpPr>
        <p:pic>
          <p:nvPicPr>
            <p:cNvPr id="6181" name="Picture 70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 flipH="1">
              <a:off x="1961" y="1124"/>
              <a:ext cx="17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599" name="Oval 71"/>
            <p:cNvSpPr>
              <a:spLocks noChangeArrowheads="1"/>
            </p:cNvSpPr>
            <p:nvPr/>
          </p:nvSpPr>
          <p:spPr bwMode="gray">
            <a:xfrm flipH="1">
              <a:off x="1962" y="1124"/>
              <a:ext cx="173" cy="17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50000">
                  <a:srgbClr val="FFFF00">
                    <a:alpha val="50000"/>
                  </a:srgbClr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6185" name="Group 72"/>
            <p:cNvGrpSpPr>
              <a:grpSpLocks/>
            </p:cNvGrpSpPr>
            <p:nvPr/>
          </p:nvGrpSpPr>
          <p:grpSpPr bwMode="auto">
            <a:xfrm rot="1297425" flipV="1">
              <a:off x="1971" y="1258"/>
              <a:ext cx="151" cy="37"/>
              <a:chOff x="2532" y="1051"/>
              <a:chExt cx="893" cy="246"/>
            </a:xfrm>
          </p:grpSpPr>
          <p:grpSp>
            <p:nvGrpSpPr>
              <p:cNvPr id="6188" name="Group 73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194" name="AutoShape 74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95" name="AutoShape 75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96" name="AutoShape 76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97" name="AutoShape 77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89" name="Group 78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6190" name="AutoShape 79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91" name="AutoShape 80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92" name="AutoShape 81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93" name="AutoShape 82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6186" name="Arc 83"/>
            <p:cNvSpPr>
              <a:spLocks/>
            </p:cNvSpPr>
            <p:nvPr/>
          </p:nvSpPr>
          <p:spPr bwMode="gray">
            <a:xfrm rot="3847716">
              <a:off x="1948" y="1107"/>
              <a:ext cx="196" cy="204"/>
            </a:xfrm>
            <a:custGeom>
              <a:avLst/>
              <a:gdLst>
                <a:gd name="T0" fmla="*/ 0 w 43200"/>
                <a:gd name="T1" fmla="*/ 0 h 43155"/>
                <a:gd name="T2" fmla="*/ 0 w 43200"/>
                <a:gd name="T3" fmla="*/ 0 h 43155"/>
                <a:gd name="T4" fmla="*/ 0 w 43200"/>
                <a:gd name="T5" fmla="*/ 0 h 43155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155"/>
                <a:gd name="T11" fmla="*/ 43200 w 43200"/>
                <a:gd name="T12" fmla="*/ 43155 h 431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155" fill="none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</a:path>
                <a:path w="43200" h="43155" stroke="0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187" name="Picture 84" descr="light_shadow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23740"/>
            <a:stretch>
              <a:fillRect/>
            </a:stretch>
          </p:blipFill>
          <p:spPr bwMode="gray">
            <a:xfrm rot="2569845" flipH="1">
              <a:off x="2015" y="1139"/>
              <a:ext cx="129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59" name="Group 85"/>
          <p:cNvGrpSpPr>
            <a:grpSpLocks/>
          </p:cNvGrpSpPr>
          <p:nvPr/>
        </p:nvGrpSpPr>
        <p:grpSpPr bwMode="auto">
          <a:xfrm rot="4976862" flipH="1">
            <a:off x="3360738" y="5121275"/>
            <a:ext cx="323850" cy="311150"/>
            <a:chOff x="1944" y="1111"/>
            <a:chExt cx="204" cy="196"/>
          </a:xfrm>
        </p:grpSpPr>
        <p:pic>
          <p:nvPicPr>
            <p:cNvPr id="6164" name="Picture 86" descr="circuler_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 flipH="1">
              <a:off x="1961" y="1124"/>
              <a:ext cx="174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0615" name="Oval 87"/>
            <p:cNvSpPr>
              <a:spLocks noChangeArrowheads="1"/>
            </p:cNvSpPr>
            <p:nvPr/>
          </p:nvSpPr>
          <p:spPr bwMode="gray">
            <a:xfrm flipH="1">
              <a:off x="1962" y="1124"/>
              <a:ext cx="173" cy="172"/>
            </a:xfrm>
            <a:prstGeom prst="ellipse">
              <a:avLst/>
            </a:prstGeom>
            <a:gradFill rotWithShape="1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50000">
                  <a:srgbClr val="FFFF00">
                    <a:alpha val="50000"/>
                  </a:srgbClr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6168" name="Group 88"/>
            <p:cNvGrpSpPr>
              <a:grpSpLocks/>
            </p:cNvGrpSpPr>
            <p:nvPr/>
          </p:nvGrpSpPr>
          <p:grpSpPr bwMode="auto">
            <a:xfrm rot="1297425" flipV="1">
              <a:off x="1971" y="1258"/>
              <a:ext cx="151" cy="37"/>
              <a:chOff x="2532" y="1051"/>
              <a:chExt cx="893" cy="246"/>
            </a:xfrm>
          </p:grpSpPr>
          <p:grpSp>
            <p:nvGrpSpPr>
              <p:cNvPr id="6171" name="Group 89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6177" name="AutoShape 90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78" name="AutoShape 91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79" name="AutoShape 92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80" name="AutoShape 93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6172" name="Group 94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6173" name="AutoShape 95"/>
                <p:cNvSpPr>
                  <a:spLocks noChangeArrowheads="1"/>
                </p:cNvSpPr>
                <p:nvPr/>
              </p:nvSpPr>
              <p:spPr bwMode="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74" name="AutoShape 96"/>
                <p:cNvSpPr>
                  <a:spLocks noChangeArrowheads="1"/>
                </p:cNvSpPr>
                <p:nvPr/>
              </p:nvSpPr>
              <p:spPr bwMode="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75" name="AutoShape 97"/>
                <p:cNvSpPr>
                  <a:spLocks noChangeArrowheads="1"/>
                </p:cNvSpPr>
                <p:nvPr/>
              </p:nvSpPr>
              <p:spPr bwMode="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76" name="AutoShape 98"/>
                <p:cNvSpPr>
                  <a:spLocks noChangeArrowheads="1"/>
                </p:cNvSpPr>
                <p:nvPr/>
              </p:nvSpPr>
              <p:spPr bwMode="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FFFF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  <p:sp>
          <p:nvSpPr>
            <p:cNvPr id="6169" name="Arc 99"/>
            <p:cNvSpPr>
              <a:spLocks/>
            </p:cNvSpPr>
            <p:nvPr/>
          </p:nvSpPr>
          <p:spPr bwMode="gray">
            <a:xfrm rot="3847716">
              <a:off x="1948" y="1107"/>
              <a:ext cx="196" cy="204"/>
            </a:xfrm>
            <a:custGeom>
              <a:avLst/>
              <a:gdLst>
                <a:gd name="T0" fmla="*/ 0 w 43200"/>
                <a:gd name="T1" fmla="*/ 0 h 43155"/>
                <a:gd name="T2" fmla="*/ 0 w 43200"/>
                <a:gd name="T3" fmla="*/ 0 h 43155"/>
                <a:gd name="T4" fmla="*/ 0 w 43200"/>
                <a:gd name="T5" fmla="*/ 0 h 43155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155"/>
                <a:gd name="T11" fmla="*/ 43200 w 43200"/>
                <a:gd name="T12" fmla="*/ 43155 h 431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155" fill="none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</a:path>
                <a:path w="43200" h="43155" stroke="0" extrusionOk="0">
                  <a:moveTo>
                    <a:pt x="3603" y="33544"/>
                  </a:moveTo>
                  <a:cubicBezTo>
                    <a:pt x="1253" y="30004"/>
                    <a:pt x="0" y="2584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2987"/>
                    <a:pt x="34359" y="42418"/>
                    <a:pt x="22995" y="43154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170" name="Picture 100" descr="light_shadow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23740"/>
            <a:stretch>
              <a:fillRect/>
            </a:stretch>
          </p:blipFill>
          <p:spPr bwMode="gray">
            <a:xfrm rot="2569845" flipH="1">
              <a:off x="2015" y="1139"/>
              <a:ext cx="129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60" name="Line 101"/>
          <p:cNvSpPr>
            <a:spLocks noChangeShapeType="1"/>
          </p:cNvSpPr>
          <p:nvPr/>
        </p:nvSpPr>
        <p:spPr bwMode="auto">
          <a:xfrm>
            <a:off x="4238625" y="3838575"/>
            <a:ext cx="4256088" cy="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02"/>
          <p:cNvSpPr>
            <a:spLocks noChangeShapeType="1"/>
          </p:cNvSpPr>
          <p:nvPr/>
        </p:nvSpPr>
        <p:spPr bwMode="auto">
          <a:xfrm>
            <a:off x="3984625" y="3027363"/>
            <a:ext cx="4256088" cy="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03"/>
          <p:cNvSpPr>
            <a:spLocks noChangeShapeType="1"/>
          </p:cNvSpPr>
          <p:nvPr/>
        </p:nvSpPr>
        <p:spPr bwMode="auto">
          <a:xfrm>
            <a:off x="4060825" y="4652963"/>
            <a:ext cx="4256088" cy="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Line 104"/>
          <p:cNvSpPr>
            <a:spLocks noChangeShapeType="1"/>
          </p:cNvSpPr>
          <p:nvPr/>
        </p:nvSpPr>
        <p:spPr bwMode="auto">
          <a:xfrm>
            <a:off x="3606800" y="5414963"/>
            <a:ext cx="4256088" cy="0"/>
          </a:xfrm>
          <a:prstGeom prst="line">
            <a:avLst/>
          </a:prstGeom>
          <a:noFill/>
          <a:ln w="9525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56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Qasjet mbi zhvillimin shkencor-teknik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err="1" smtClean="0">
                <a:solidFill>
                  <a:schemeClr val="tx2"/>
                </a:solidFill>
              </a:rPr>
              <a:t>Progresi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teknik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në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kuptim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aplikimit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inovacioneve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teknike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që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mundësojnë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prodhimin</a:t>
            </a:r>
            <a:r>
              <a:rPr lang="en-US" altLang="en-US" sz="2400" dirty="0" smtClean="0">
                <a:solidFill>
                  <a:schemeClr val="tx2"/>
                </a:solidFill>
              </a:rPr>
              <a:t> e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produkteve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caktuara</a:t>
            </a:r>
            <a:r>
              <a:rPr lang="en-US" altLang="en-US" sz="2400" dirty="0" smtClean="0">
                <a:solidFill>
                  <a:schemeClr val="tx2"/>
                </a:solidFill>
              </a:rPr>
              <a:t> me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shfrytëzim</a:t>
            </a:r>
            <a:r>
              <a:rPr lang="en-US" altLang="en-US" sz="2400" dirty="0" smtClean="0">
                <a:solidFill>
                  <a:schemeClr val="tx2"/>
                </a:solidFill>
              </a:rPr>
              <a:t> minimal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resurseve</a:t>
            </a:r>
            <a:r>
              <a:rPr lang="en-US" altLang="en-US" sz="2400" dirty="0" smtClean="0">
                <a:solidFill>
                  <a:schemeClr val="tx2"/>
                </a:solidFill>
              </a:rPr>
              <a:t>,</a:t>
            </a:r>
          </a:p>
          <a:p>
            <a:pPr eaLnBrk="1" hangingPunct="1"/>
            <a:r>
              <a:rPr lang="en-US" altLang="en-US" sz="2400" dirty="0" err="1" smtClean="0">
                <a:solidFill>
                  <a:schemeClr val="tx2"/>
                </a:solidFill>
              </a:rPr>
              <a:t>Progresi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teknik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në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kuptim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faktorëve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që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mundësojnë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uljen</a:t>
            </a:r>
            <a:r>
              <a:rPr lang="en-US" altLang="en-US" sz="2400" dirty="0" smtClean="0">
                <a:solidFill>
                  <a:schemeClr val="tx2"/>
                </a:solidFill>
              </a:rPr>
              <a:t> e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shpenzimeve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ose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rritjen</a:t>
            </a:r>
            <a:r>
              <a:rPr lang="en-US" altLang="en-US" sz="2400" dirty="0" smtClean="0">
                <a:solidFill>
                  <a:schemeClr val="tx2"/>
                </a:solidFill>
              </a:rPr>
              <a:t> e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prodhimtarisë</a:t>
            </a:r>
            <a:r>
              <a:rPr lang="en-US" altLang="en-US" sz="2400" dirty="0" smtClean="0">
                <a:solidFill>
                  <a:schemeClr val="tx2"/>
                </a:solidFill>
              </a:rPr>
              <a:t> pa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rritje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numrit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punëtorëve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ose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kapitalit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fiks</a:t>
            </a:r>
            <a:r>
              <a:rPr lang="en-US" altLang="en-US" sz="2400" dirty="0" smtClean="0">
                <a:solidFill>
                  <a:schemeClr val="tx2"/>
                </a:solidFill>
              </a:rPr>
              <a:t>,</a:t>
            </a:r>
          </a:p>
          <a:p>
            <a:pPr eaLnBrk="1" hangingPunct="1"/>
            <a:r>
              <a:rPr lang="en-US" altLang="en-US" sz="2400" dirty="0" err="1" smtClean="0">
                <a:solidFill>
                  <a:schemeClr val="tx2"/>
                </a:solidFill>
              </a:rPr>
              <a:t>Progresi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teknik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si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risi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ose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përmirësim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natyrës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teknike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që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sjell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deri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te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riitja</a:t>
            </a:r>
            <a:r>
              <a:rPr lang="en-US" altLang="en-US" sz="2400" dirty="0" smtClean="0">
                <a:solidFill>
                  <a:schemeClr val="tx2"/>
                </a:solidFill>
              </a:rPr>
              <a:t> e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produktivitetit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të</a:t>
            </a:r>
            <a:r>
              <a:rPr lang="en-US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</a:rPr>
              <a:t>punës</a:t>
            </a:r>
            <a:r>
              <a:rPr lang="en-US" altLang="en-US" sz="2400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80146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467600" cy="868363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Kuptimi bashkëkohorë i progresit teknik</a:t>
            </a:r>
          </a:p>
        </p:txBody>
      </p:sp>
      <p:grpSp>
        <p:nvGrpSpPr>
          <p:cNvPr id="8195" name="Group 14"/>
          <p:cNvGrpSpPr>
            <a:grpSpLocks/>
          </p:cNvGrpSpPr>
          <p:nvPr/>
        </p:nvGrpSpPr>
        <p:grpSpPr bwMode="auto">
          <a:xfrm>
            <a:off x="685800" y="1676400"/>
            <a:ext cx="7772400" cy="1905000"/>
            <a:chOff x="480" y="1296"/>
            <a:chExt cx="4560" cy="1200"/>
          </a:xfrm>
        </p:grpSpPr>
        <p:grpSp>
          <p:nvGrpSpPr>
            <p:cNvPr id="8202" name="Group 5"/>
            <p:cNvGrpSpPr>
              <a:grpSpLocks/>
            </p:cNvGrpSpPr>
            <p:nvPr/>
          </p:nvGrpSpPr>
          <p:grpSpPr bwMode="auto">
            <a:xfrm>
              <a:off x="576" y="1440"/>
              <a:ext cx="1680" cy="833"/>
              <a:chOff x="4320" y="1152"/>
              <a:chExt cx="414" cy="402"/>
            </a:xfrm>
          </p:grpSpPr>
          <p:sp>
            <p:nvSpPr>
              <p:cNvPr id="156678" name="AutoShape 6"/>
              <p:cNvSpPr>
                <a:spLocks noChangeArrowheads="1"/>
              </p:cNvSpPr>
              <p:nvPr/>
            </p:nvSpPr>
            <p:spPr bwMode="gray">
              <a:xfrm>
                <a:off x="4320" y="1152"/>
                <a:ext cx="414" cy="40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56679" name="Freeform 7"/>
              <p:cNvSpPr>
                <a:spLocks/>
              </p:cNvSpPr>
              <p:nvPr/>
            </p:nvSpPr>
            <p:spPr bwMode="gray">
              <a:xfrm>
                <a:off x="4346" y="1178"/>
                <a:ext cx="206" cy="201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48627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8203" name="Group 8"/>
            <p:cNvGrpSpPr>
              <a:grpSpLocks/>
            </p:cNvGrpSpPr>
            <p:nvPr/>
          </p:nvGrpSpPr>
          <p:grpSpPr bwMode="auto">
            <a:xfrm>
              <a:off x="3024" y="1440"/>
              <a:ext cx="1885" cy="833"/>
              <a:chOff x="4320" y="1152"/>
              <a:chExt cx="414" cy="402"/>
            </a:xfrm>
          </p:grpSpPr>
          <p:sp>
            <p:nvSpPr>
              <p:cNvPr id="156681" name="AutoShape 9"/>
              <p:cNvSpPr>
                <a:spLocks noChangeArrowheads="1"/>
              </p:cNvSpPr>
              <p:nvPr/>
            </p:nvSpPr>
            <p:spPr bwMode="gray">
              <a:xfrm>
                <a:off x="4320" y="1152"/>
                <a:ext cx="414" cy="40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56682" name="Freeform 10"/>
              <p:cNvSpPr>
                <a:spLocks/>
              </p:cNvSpPr>
              <p:nvPr/>
            </p:nvSpPr>
            <p:spPr bwMode="gray">
              <a:xfrm>
                <a:off x="4346" y="1178"/>
                <a:ext cx="206" cy="201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8627"/>
                      <a:invGamma/>
                    </a:schemeClr>
                  </a:gs>
                  <a:gs pos="5000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48627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8204" name="Rectangle 11"/>
            <p:cNvSpPr>
              <a:spLocks noChangeArrowheads="1"/>
            </p:cNvSpPr>
            <p:nvPr/>
          </p:nvSpPr>
          <p:spPr bwMode="auto">
            <a:xfrm>
              <a:off x="480" y="1296"/>
              <a:ext cx="4560" cy="1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5" name="Rectangle 12"/>
            <p:cNvSpPr>
              <a:spLocks noChangeArrowheads="1"/>
            </p:cNvSpPr>
            <p:nvPr/>
          </p:nvSpPr>
          <p:spPr bwMode="auto">
            <a:xfrm>
              <a:off x="672" y="1584"/>
              <a:ext cx="153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>
                  <a:solidFill>
                    <a:srgbClr val="FFFF00"/>
                  </a:solidFill>
                </a:rPr>
                <a:t>Progresi</a:t>
              </a:r>
            </a:p>
            <a:p>
              <a:pPr algn="ctr" eaLnBrk="1" hangingPunct="1"/>
              <a:r>
                <a:rPr lang="en-US" altLang="en-US" sz="4000" b="1">
                  <a:solidFill>
                    <a:srgbClr val="FFFF00"/>
                  </a:solidFill>
                </a:rPr>
                <a:t>teknik</a:t>
              </a:r>
            </a:p>
          </p:txBody>
        </p:sp>
        <p:sp>
          <p:nvSpPr>
            <p:cNvPr id="8206" name="Rectangle 13"/>
            <p:cNvSpPr>
              <a:spLocks noChangeArrowheads="1"/>
            </p:cNvSpPr>
            <p:nvPr/>
          </p:nvSpPr>
          <p:spPr bwMode="auto">
            <a:xfrm>
              <a:off x="3216" y="1536"/>
              <a:ext cx="153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>
                  <a:solidFill>
                    <a:srgbClr val="FFFF00"/>
                  </a:solidFill>
                </a:rPr>
                <a:t>Progresi</a:t>
              </a:r>
            </a:p>
            <a:p>
              <a:pPr algn="ctr" eaLnBrk="1" hangingPunct="1"/>
              <a:r>
                <a:rPr lang="en-US" altLang="en-US" sz="4000" b="1">
                  <a:solidFill>
                    <a:srgbClr val="FFFF00"/>
                  </a:solidFill>
                </a:rPr>
                <a:t>shkencorë</a:t>
              </a:r>
            </a:p>
          </p:txBody>
        </p:sp>
      </p:grpSp>
      <p:sp>
        <p:nvSpPr>
          <p:cNvPr id="8196" name="Freeform 15"/>
          <p:cNvSpPr>
            <a:spLocks/>
          </p:cNvSpPr>
          <p:nvPr/>
        </p:nvSpPr>
        <p:spPr bwMode="gray">
          <a:xfrm>
            <a:off x="4256088" y="3505200"/>
            <a:ext cx="366712" cy="1562100"/>
          </a:xfrm>
          <a:custGeom>
            <a:avLst/>
            <a:gdLst>
              <a:gd name="T0" fmla="*/ 2147483647 w 142"/>
              <a:gd name="T1" fmla="*/ 2147483647 h 604"/>
              <a:gd name="T2" fmla="*/ 2147483647 w 142"/>
              <a:gd name="T3" fmla="*/ 2147483647 h 604"/>
              <a:gd name="T4" fmla="*/ 0 w 142"/>
              <a:gd name="T5" fmla="*/ 2147483647 h 604"/>
              <a:gd name="T6" fmla="*/ 2147483647 w 142"/>
              <a:gd name="T7" fmla="*/ 2147483647 h 604"/>
              <a:gd name="T8" fmla="*/ 2147483647 w 142"/>
              <a:gd name="T9" fmla="*/ 2147483647 h 604"/>
              <a:gd name="T10" fmla="*/ 2147483647 w 142"/>
              <a:gd name="T11" fmla="*/ 2147483647 h 604"/>
              <a:gd name="T12" fmla="*/ 2147483647 w 142"/>
              <a:gd name="T13" fmla="*/ 0 h 604"/>
              <a:gd name="T14" fmla="*/ 2147483647 w 142"/>
              <a:gd name="T15" fmla="*/ 2147483647 h 6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2"/>
              <a:gd name="T25" fmla="*/ 0 h 604"/>
              <a:gd name="T26" fmla="*/ 142 w 142"/>
              <a:gd name="T27" fmla="*/ 604 h 60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16"/>
          <p:cNvSpPr>
            <a:spLocks noChangeArrowheads="1"/>
          </p:cNvSpPr>
          <p:nvPr/>
        </p:nvSpPr>
        <p:spPr bwMode="ltGray">
          <a:xfrm>
            <a:off x="1325563" y="5157788"/>
            <a:ext cx="6238875" cy="9763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000000"/>
                </a:solidFill>
              </a:rPr>
              <a:t>Progres shkencor-teknik</a:t>
            </a:r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3886200" y="2133600"/>
            <a:ext cx="990600" cy="990600"/>
            <a:chOff x="2339" y="904"/>
            <a:chExt cx="358" cy="358"/>
          </a:xfrm>
        </p:grpSpPr>
        <p:sp>
          <p:nvSpPr>
            <p:cNvPr id="36891" name="Oval 27"/>
            <p:cNvSpPr>
              <a:spLocks noChangeArrowheads="1"/>
            </p:cNvSpPr>
            <p:nvPr/>
          </p:nvSpPr>
          <p:spPr bwMode="auto">
            <a:xfrm>
              <a:off x="2339" y="904"/>
              <a:ext cx="358" cy="358"/>
            </a:xfrm>
            <a:prstGeom prst="ellipse">
              <a:avLst/>
            </a:prstGeom>
            <a:gradFill rotWithShape="1">
              <a:gsLst>
                <a:gs pos="0">
                  <a:srgbClr val="ECECEC"/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bg1"/>
              </a:solidFill>
              <a:round/>
              <a:headEnd/>
              <a:tailEnd/>
            </a:ln>
            <a:effectLst>
              <a:outerShdw dist="53882" dir="2700000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 sz="1800">
                <a:latin typeface="Arial" charset="0"/>
                <a:cs typeface="Arial" charset="0"/>
              </a:endParaRPr>
            </a:p>
          </p:txBody>
        </p:sp>
        <p:sp>
          <p:nvSpPr>
            <p:cNvPr id="8200" name="AutoShape 28"/>
            <p:cNvSpPr>
              <a:spLocks noChangeArrowheads="1"/>
            </p:cNvSpPr>
            <p:nvPr/>
          </p:nvSpPr>
          <p:spPr bwMode="auto">
            <a:xfrm>
              <a:off x="2418" y="989"/>
              <a:ext cx="200" cy="188"/>
            </a:xfrm>
            <a:prstGeom prst="plus">
              <a:avLst>
                <a:gd name="adj" fmla="val 34301"/>
              </a:avLst>
            </a:prstGeom>
            <a:gradFill rotWithShape="1">
              <a:gsLst>
                <a:gs pos="0">
                  <a:srgbClr val="4C7013"/>
                </a:gs>
                <a:gs pos="100000">
                  <a:srgbClr val="233409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 sz="1800">
                <a:ea typeface="Gulim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6893" name="Oval 29"/>
            <p:cNvSpPr>
              <a:spLocks noChangeArrowheads="1"/>
            </p:cNvSpPr>
            <p:nvPr/>
          </p:nvSpPr>
          <p:spPr bwMode="auto">
            <a:xfrm>
              <a:off x="2419" y="917"/>
              <a:ext cx="199" cy="13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902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1800"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72410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Dallimet midis teknologjive klasike dhe bashkëkohore</a:t>
            </a:r>
          </a:p>
        </p:txBody>
      </p:sp>
      <p:sp>
        <p:nvSpPr>
          <p:cNvPr id="36866" name="Rectangle 5"/>
          <p:cNvSpPr>
            <a:spLocks noChangeArrowheads="1"/>
          </p:cNvSpPr>
          <p:nvPr/>
        </p:nvSpPr>
        <p:spPr bwMode="gray">
          <a:xfrm>
            <a:off x="4870450" y="2209800"/>
            <a:ext cx="3816350" cy="33067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16000" tIns="288000" rIns="36000" bIns="72000"/>
          <a:lstStyle/>
          <a:p>
            <a:pPr marL="190500" indent="-190500">
              <a:buFontTx/>
              <a:buChar char="•"/>
              <a:defRPr/>
            </a:pPr>
            <a:r>
              <a:rPr lang="en-US" sz="2800" b="1">
                <a:latin typeface="Arial" charset="0"/>
              </a:rPr>
              <a:t>Silici</a:t>
            </a:r>
          </a:p>
          <a:p>
            <a:pPr marL="190500" indent="-190500">
              <a:buFontTx/>
              <a:buChar char="•"/>
              <a:defRPr/>
            </a:pPr>
            <a:r>
              <a:rPr lang="en-US" sz="2800" b="1">
                <a:latin typeface="Arial" charset="0"/>
              </a:rPr>
              <a:t>Materiale ekzotike</a:t>
            </a:r>
          </a:p>
          <a:p>
            <a:pPr marL="190500" indent="-190500">
              <a:buFontTx/>
              <a:buChar char="•"/>
              <a:defRPr/>
            </a:pPr>
            <a:r>
              <a:rPr lang="en-US" sz="2800" b="1">
                <a:latin typeface="Arial" charset="0"/>
              </a:rPr>
              <a:t>informata si resurs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gray">
          <a:xfrm>
            <a:off x="533400" y="2209800"/>
            <a:ext cx="3735388" cy="33067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16000" tIns="288000" rIns="36000" bIns="72000"/>
          <a:lstStyle/>
          <a:p>
            <a:pPr marL="190500" indent="-190500">
              <a:buFontTx/>
              <a:buChar char="•"/>
              <a:defRPr/>
            </a:pPr>
            <a:r>
              <a:rPr lang="en-US" sz="2800" b="1">
                <a:solidFill>
                  <a:srgbClr val="800000"/>
                </a:solidFill>
                <a:latin typeface="Arial" charset="0"/>
              </a:rPr>
              <a:t>Resurset natyrore</a:t>
            </a:r>
          </a:p>
          <a:p>
            <a:pPr marL="190500" indent="-190500">
              <a:defRPr/>
            </a:pPr>
            <a:endParaRPr lang="en-GB" sz="2800" b="1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6870" name="Rectangle 11"/>
          <p:cNvSpPr>
            <a:spLocks noChangeArrowheads="1"/>
          </p:cNvSpPr>
          <p:nvPr/>
        </p:nvSpPr>
        <p:spPr bwMode="gray">
          <a:xfrm>
            <a:off x="4876800" y="1524000"/>
            <a:ext cx="381635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en-GB" sz="1800" b="1">
                <a:solidFill>
                  <a:srgbClr val="000000"/>
                </a:solidFill>
                <a:latin typeface="Arial" charset="0"/>
                <a:ea typeface="Gulim" pitchFamily="34" charset="-127"/>
                <a:cs typeface="Arial" charset="0"/>
              </a:rPr>
              <a:t>Teknologjitë bashkëkohore</a:t>
            </a:r>
          </a:p>
          <a:p>
            <a:pPr algn="ctr" defTabSz="801688" eaLnBrk="0" hangingPunct="0">
              <a:defRPr/>
            </a:pPr>
            <a:r>
              <a:rPr lang="en-GB" sz="1800" b="1">
                <a:solidFill>
                  <a:srgbClr val="000000"/>
                </a:solidFill>
                <a:latin typeface="Arial" charset="0"/>
                <a:ea typeface="Gulim" pitchFamily="34" charset="-127"/>
                <a:cs typeface="Arial" charset="0"/>
              </a:rPr>
              <a:t>(Resurse të pakufizuara)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gray">
          <a:xfrm>
            <a:off x="533400" y="1524000"/>
            <a:ext cx="3735388" cy="685800"/>
          </a:xfrm>
          <a:prstGeom prst="rect">
            <a:avLst/>
          </a:prstGeom>
          <a:solidFill>
            <a:schemeClr val="tx2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en-GB" sz="1800" b="1">
                <a:solidFill>
                  <a:srgbClr val="000000"/>
                </a:solidFill>
                <a:latin typeface="Arial" charset="0"/>
                <a:ea typeface="Gulim" pitchFamily="34" charset="-127"/>
                <a:cs typeface="Arial" charset="0"/>
              </a:rPr>
              <a:t>Teknologjitë klasike</a:t>
            </a:r>
          </a:p>
          <a:p>
            <a:pPr algn="ctr" defTabSz="801688" eaLnBrk="0" hangingPunct="0">
              <a:defRPr/>
            </a:pPr>
            <a:r>
              <a:rPr lang="en-GB" sz="1800" b="1">
                <a:solidFill>
                  <a:srgbClr val="000000"/>
                </a:solidFill>
                <a:latin typeface="Arial" charset="0"/>
                <a:ea typeface="Gulim" pitchFamily="34" charset="-127"/>
                <a:cs typeface="Arial" charset="0"/>
              </a:rPr>
              <a:t>(Resurse të kufizuara)</a:t>
            </a:r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3741738" y="1435100"/>
            <a:ext cx="522287" cy="568325"/>
            <a:chOff x="2339" y="904"/>
            <a:chExt cx="358" cy="358"/>
          </a:xfrm>
        </p:grpSpPr>
        <p:sp>
          <p:nvSpPr>
            <p:cNvPr id="2" name="Oval 27"/>
            <p:cNvSpPr>
              <a:spLocks noChangeArrowheads="1"/>
            </p:cNvSpPr>
            <p:nvPr/>
          </p:nvSpPr>
          <p:spPr bwMode="auto">
            <a:xfrm>
              <a:off x="2339" y="904"/>
              <a:ext cx="358" cy="358"/>
            </a:xfrm>
            <a:prstGeom prst="ellipse">
              <a:avLst/>
            </a:prstGeom>
            <a:gradFill rotWithShape="1">
              <a:gsLst>
                <a:gs pos="0">
                  <a:srgbClr val="ECECEC"/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bg1"/>
              </a:solidFill>
              <a:round/>
              <a:headEnd/>
              <a:tailEnd/>
            </a:ln>
            <a:effectLst>
              <a:outerShdw dist="53882" dir="2700000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 sz="1800">
                <a:latin typeface="Arial" charset="0"/>
                <a:cs typeface="Arial" charset="0"/>
              </a:endParaRPr>
            </a:p>
          </p:txBody>
        </p:sp>
        <p:sp>
          <p:nvSpPr>
            <p:cNvPr id="10253" name="AutoShape 28"/>
            <p:cNvSpPr>
              <a:spLocks noChangeArrowheads="1"/>
            </p:cNvSpPr>
            <p:nvPr/>
          </p:nvSpPr>
          <p:spPr bwMode="auto">
            <a:xfrm>
              <a:off x="2418" y="989"/>
              <a:ext cx="200" cy="188"/>
            </a:xfrm>
            <a:prstGeom prst="plus">
              <a:avLst>
                <a:gd name="adj" fmla="val 34301"/>
              </a:avLst>
            </a:prstGeom>
            <a:gradFill rotWithShape="1">
              <a:gsLst>
                <a:gs pos="0">
                  <a:srgbClr val="4C7013"/>
                </a:gs>
                <a:gs pos="100000">
                  <a:srgbClr val="233409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 sz="1800">
                <a:ea typeface="Gulim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" name="Oval 29"/>
            <p:cNvSpPr>
              <a:spLocks noChangeArrowheads="1"/>
            </p:cNvSpPr>
            <p:nvPr/>
          </p:nvSpPr>
          <p:spPr bwMode="auto">
            <a:xfrm>
              <a:off x="2420" y="917"/>
              <a:ext cx="197" cy="13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902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1800">
                <a:latin typeface="Arial" charset="0"/>
                <a:cs typeface="Arial" charset="0"/>
              </a:endParaRPr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8153400" y="1447800"/>
            <a:ext cx="522288" cy="568325"/>
            <a:chOff x="2339" y="904"/>
            <a:chExt cx="358" cy="358"/>
          </a:xfrm>
        </p:grpSpPr>
        <p:sp>
          <p:nvSpPr>
            <p:cNvPr id="36891" name="Oval 27"/>
            <p:cNvSpPr>
              <a:spLocks noChangeArrowheads="1"/>
            </p:cNvSpPr>
            <p:nvPr/>
          </p:nvSpPr>
          <p:spPr bwMode="auto">
            <a:xfrm>
              <a:off x="2339" y="904"/>
              <a:ext cx="358" cy="358"/>
            </a:xfrm>
            <a:prstGeom prst="ellipse">
              <a:avLst/>
            </a:prstGeom>
            <a:gradFill rotWithShape="1">
              <a:gsLst>
                <a:gs pos="0">
                  <a:srgbClr val="ECECEC"/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bg1"/>
              </a:solidFill>
              <a:round/>
              <a:headEnd/>
              <a:tailEnd/>
            </a:ln>
            <a:effectLst>
              <a:outerShdw dist="53882" dir="2700000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de-DE" sz="1800">
                <a:latin typeface="Arial" charset="0"/>
                <a:cs typeface="Arial" charset="0"/>
              </a:endParaRPr>
            </a:p>
          </p:txBody>
        </p:sp>
        <p:sp>
          <p:nvSpPr>
            <p:cNvPr id="10250" name="AutoShape 28"/>
            <p:cNvSpPr>
              <a:spLocks noChangeArrowheads="1"/>
            </p:cNvSpPr>
            <p:nvPr/>
          </p:nvSpPr>
          <p:spPr bwMode="auto">
            <a:xfrm>
              <a:off x="2418" y="989"/>
              <a:ext cx="200" cy="188"/>
            </a:xfrm>
            <a:prstGeom prst="plus">
              <a:avLst>
                <a:gd name="adj" fmla="val 34301"/>
              </a:avLst>
            </a:prstGeom>
            <a:gradFill rotWithShape="1">
              <a:gsLst>
                <a:gs pos="0">
                  <a:srgbClr val="4C7013"/>
                </a:gs>
                <a:gs pos="100000">
                  <a:srgbClr val="233409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GB" altLang="en-US" sz="1800">
                <a:ea typeface="Gulim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6893" name="Oval 29"/>
            <p:cNvSpPr>
              <a:spLocks noChangeArrowheads="1"/>
            </p:cNvSpPr>
            <p:nvPr/>
          </p:nvSpPr>
          <p:spPr bwMode="auto">
            <a:xfrm>
              <a:off x="2420" y="917"/>
              <a:ext cx="197" cy="139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902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sz="1800"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09507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  <p:bldP spid="36867" grpId="0" animBg="1"/>
      <p:bldP spid="36870" grpId="0" animBg="1"/>
      <p:bldP spid="368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Komponentat e revolucionit informatik</a:t>
            </a:r>
          </a:p>
        </p:txBody>
      </p:sp>
      <p:grpSp>
        <p:nvGrpSpPr>
          <p:cNvPr id="13315" name="Group 19"/>
          <p:cNvGrpSpPr>
            <a:grpSpLocks/>
          </p:cNvGrpSpPr>
          <p:nvPr/>
        </p:nvGrpSpPr>
        <p:grpSpPr bwMode="auto">
          <a:xfrm>
            <a:off x="1676400" y="1524000"/>
            <a:ext cx="6864350" cy="4876800"/>
            <a:chOff x="720" y="960"/>
            <a:chExt cx="4324" cy="3264"/>
          </a:xfrm>
        </p:grpSpPr>
        <p:sp>
          <p:nvSpPr>
            <p:cNvPr id="13316" name="Freeform 5"/>
            <p:cNvSpPr>
              <a:spLocks/>
            </p:cNvSpPr>
            <p:nvPr/>
          </p:nvSpPr>
          <p:spPr bwMode="gray">
            <a:xfrm rot="-7471624">
              <a:off x="2975" y="145"/>
              <a:ext cx="866" cy="2496"/>
            </a:xfrm>
            <a:custGeom>
              <a:avLst/>
              <a:gdLst>
                <a:gd name="T0" fmla="*/ 0 w 646"/>
                <a:gd name="T1" fmla="*/ 0 h 1861"/>
                <a:gd name="T2" fmla="*/ 154 w 646"/>
                <a:gd name="T3" fmla="*/ 46 h 1861"/>
                <a:gd name="T4" fmla="*/ 316 w 646"/>
                <a:gd name="T5" fmla="*/ 105 h 1861"/>
                <a:gd name="T6" fmla="*/ 475 w 646"/>
                <a:gd name="T7" fmla="*/ 174 h 1861"/>
                <a:gd name="T8" fmla="*/ 629 w 646"/>
                <a:gd name="T9" fmla="*/ 263 h 1861"/>
                <a:gd name="T10" fmla="*/ 780 w 646"/>
                <a:gd name="T11" fmla="*/ 359 h 1861"/>
                <a:gd name="T12" fmla="*/ 929 w 646"/>
                <a:gd name="T13" fmla="*/ 475 h 1861"/>
                <a:gd name="T14" fmla="*/ 1075 w 646"/>
                <a:gd name="T15" fmla="*/ 600 h 1861"/>
                <a:gd name="T16" fmla="*/ 1217 w 646"/>
                <a:gd name="T17" fmla="*/ 738 h 1861"/>
                <a:gd name="T18" fmla="*/ 1350 w 646"/>
                <a:gd name="T19" fmla="*/ 891 h 1861"/>
                <a:gd name="T20" fmla="*/ 1477 w 646"/>
                <a:gd name="T21" fmla="*/ 1053 h 1861"/>
                <a:gd name="T22" fmla="*/ 1593 w 646"/>
                <a:gd name="T23" fmla="*/ 1225 h 1861"/>
                <a:gd name="T24" fmla="*/ 1698 w 646"/>
                <a:gd name="T25" fmla="*/ 1414 h 1861"/>
                <a:gd name="T26" fmla="*/ 1792 w 646"/>
                <a:gd name="T27" fmla="*/ 1609 h 1861"/>
                <a:gd name="T28" fmla="*/ 1879 w 646"/>
                <a:gd name="T29" fmla="*/ 1819 h 1861"/>
                <a:gd name="T30" fmla="*/ 1952 w 646"/>
                <a:gd name="T31" fmla="*/ 2039 h 1861"/>
                <a:gd name="T32" fmla="*/ 2004 w 646"/>
                <a:gd name="T33" fmla="*/ 2265 h 1861"/>
                <a:gd name="T34" fmla="*/ 2047 w 646"/>
                <a:gd name="T35" fmla="*/ 2504 h 1861"/>
                <a:gd name="T36" fmla="*/ 2074 w 646"/>
                <a:gd name="T37" fmla="*/ 2752 h 1861"/>
                <a:gd name="T38" fmla="*/ 2086 w 646"/>
                <a:gd name="T39" fmla="*/ 3008 h 1861"/>
                <a:gd name="T40" fmla="*/ 2078 w 646"/>
                <a:gd name="T41" fmla="*/ 3273 h 1861"/>
                <a:gd name="T42" fmla="*/ 2054 w 646"/>
                <a:gd name="T43" fmla="*/ 3515 h 1861"/>
                <a:gd name="T44" fmla="*/ 2011 w 646"/>
                <a:gd name="T45" fmla="*/ 3754 h 1861"/>
                <a:gd name="T46" fmla="*/ 1961 w 646"/>
                <a:gd name="T47" fmla="*/ 3981 h 1861"/>
                <a:gd name="T48" fmla="*/ 1889 w 646"/>
                <a:gd name="T49" fmla="*/ 4198 h 1861"/>
                <a:gd name="T50" fmla="*/ 1811 w 646"/>
                <a:gd name="T51" fmla="*/ 4403 h 1861"/>
                <a:gd name="T52" fmla="*/ 1721 w 646"/>
                <a:gd name="T53" fmla="*/ 4598 h 1861"/>
                <a:gd name="T54" fmla="*/ 1614 w 646"/>
                <a:gd name="T55" fmla="*/ 4781 h 1861"/>
                <a:gd name="T56" fmla="*/ 1505 w 646"/>
                <a:gd name="T57" fmla="*/ 4957 h 1861"/>
                <a:gd name="T58" fmla="*/ 1382 w 646"/>
                <a:gd name="T59" fmla="*/ 5119 h 1861"/>
                <a:gd name="T60" fmla="*/ 1252 w 646"/>
                <a:gd name="T61" fmla="*/ 5266 h 1861"/>
                <a:gd name="T62" fmla="*/ 1113 w 646"/>
                <a:gd name="T63" fmla="*/ 5404 h 1861"/>
                <a:gd name="T64" fmla="*/ 975 w 646"/>
                <a:gd name="T65" fmla="*/ 5530 h 1861"/>
                <a:gd name="T66" fmla="*/ 822 w 646"/>
                <a:gd name="T67" fmla="*/ 5642 h 1861"/>
                <a:gd name="T68" fmla="*/ 664 w 646"/>
                <a:gd name="T69" fmla="*/ 5747 h 1861"/>
                <a:gd name="T70" fmla="*/ 503 w 646"/>
                <a:gd name="T71" fmla="*/ 5834 h 1861"/>
                <a:gd name="T72" fmla="*/ 334 w 646"/>
                <a:gd name="T73" fmla="*/ 5909 h 1861"/>
                <a:gd name="T74" fmla="*/ 170 w 646"/>
                <a:gd name="T75" fmla="*/ 5974 h 1861"/>
                <a:gd name="T76" fmla="*/ 0 w 646"/>
                <a:gd name="T77" fmla="*/ 6022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A43010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7" name="Freeform 6"/>
            <p:cNvSpPr>
              <a:spLocks/>
            </p:cNvSpPr>
            <p:nvPr/>
          </p:nvSpPr>
          <p:spPr bwMode="gray">
            <a:xfrm rot="-6677128">
              <a:off x="3071" y="289"/>
              <a:ext cx="866" cy="2496"/>
            </a:xfrm>
            <a:custGeom>
              <a:avLst/>
              <a:gdLst>
                <a:gd name="T0" fmla="*/ 0 w 646"/>
                <a:gd name="T1" fmla="*/ 0 h 1861"/>
                <a:gd name="T2" fmla="*/ 154 w 646"/>
                <a:gd name="T3" fmla="*/ 46 h 1861"/>
                <a:gd name="T4" fmla="*/ 316 w 646"/>
                <a:gd name="T5" fmla="*/ 105 h 1861"/>
                <a:gd name="T6" fmla="*/ 475 w 646"/>
                <a:gd name="T7" fmla="*/ 174 h 1861"/>
                <a:gd name="T8" fmla="*/ 629 w 646"/>
                <a:gd name="T9" fmla="*/ 263 h 1861"/>
                <a:gd name="T10" fmla="*/ 780 w 646"/>
                <a:gd name="T11" fmla="*/ 359 h 1861"/>
                <a:gd name="T12" fmla="*/ 929 w 646"/>
                <a:gd name="T13" fmla="*/ 475 h 1861"/>
                <a:gd name="T14" fmla="*/ 1075 w 646"/>
                <a:gd name="T15" fmla="*/ 600 h 1861"/>
                <a:gd name="T16" fmla="*/ 1217 w 646"/>
                <a:gd name="T17" fmla="*/ 738 h 1861"/>
                <a:gd name="T18" fmla="*/ 1350 w 646"/>
                <a:gd name="T19" fmla="*/ 891 h 1861"/>
                <a:gd name="T20" fmla="*/ 1477 w 646"/>
                <a:gd name="T21" fmla="*/ 1053 h 1861"/>
                <a:gd name="T22" fmla="*/ 1593 w 646"/>
                <a:gd name="T23" fmla="*/ 1225 h 1861"/>
                <a:gd name="T24" fmla="*/ 1698 w 646"/>
                <a:gd name="T25" fmla="*/ 1414 h 1861"/>
                <a:gd name="T26" fmla="*/ 1792 w 646"/>
                <a:gd name="T27" fmla="*/ 1609 h 1861"/>
                <a:gd name="T28" fmla="*/ 1879 w 646"/>
                <a:gd name="T29" fmla="*/ 1819 h 1861"/>
                <a:gd name="T30" fmla="*/ 1952 w 646"/>
                <a:gd name="T31" fmla="*/ 2039 h 1861"/>
                <a:gd name="T32" fmla="*/ 2004 w 646"/>
                <a:gd name="T33" fmla="*/ 2265 h 1861"/>
                <a:gd name="T34" fmla="*/ 2047 w 646"/>
                <a:gd name="T35" fmla="*/ 2504 h 1861"/>
                <a:gd name="T36" fmla="*/ 2074 w 646"/>
                <a:gd name="T37" fmla="*/ 2752 h 1861"/>
                <a:gd name="T38" fmla="*/ 2086 w 646"/>
                <a:gd name="T39" fmla="*/ 3008 h 1861"/>
                <a:gd name="T40" fmla="*/ 2078 w 646"/>
                <a:gd name="T41" fmla="*/ 3273 h 1861"/>
                <a:gd name="T42" fmla="*/ 2054 w 646"/>
                <a:gd name="T43" fmla="*/ 3515 h 1861"/>
                <a:gd name="T44" fmla="*/ 2011 w 646"/>
                <a:gd name="T45" fmla="*/ 3754 h 1861"/>
                <a:gd name="T46" fmla="*/ 1961 w 646"/>
                <a:gd name="T47" fmla="*/ 3981 h 1861"/>
                <a:gd name="T48" fmla="*/ 1889 w 646"/>
                <a:gd name="T49" fmla="*/ 4198 h 1861"/>
                <a:gd name="T50" fmla="*/ 1811 w 646"/>
                <a:gd name="T51" fmla="*/ 4403 h 1861"/>
                <a:gd name="T52" fmla="*/ 1721 w 646"/>
                <a:gd name="T53" fmla="*/ 4598 h 1861"/>
                <a:gd name="T54" fmla="*/ 1614 w 646"/>
                <a:gd name="T55" fmla="*/ 4781 h 1861"/>
                <a:gd name="T56" fmla="*/ 1505 w 646"/>
                <a:gd name="T57" fmla="*/ 4957 h 1861"/>
                <a:gd name="T58" fmla="*/ 1382 w 646"/>
                <a:gd name="T59" fmla="*/ 5119 h 1861"/>
                <a:gd name="T60" fmla="*/ 1252 w 646"/>
                <a:gd name="T61" fmla="*/ 5266 h 1861"/>
                <a:gd name="T62" fmla="*/ 1113 w 646"/>
                <a:gd name="T63" fmla="*/ 5404 h 1861"/>
                <a:gd name="T64" fmla="*/ 975 w 646"/>
                <a:gd name="T65" fmla="*/ 5530 h 1861"/>
                <a:gd name="T66" fmla="*/ 822 w 646"/>
                <a:gd name="T67" fmla="*/ 5642 h 1861"/>
                <a:gd name="T68" fmla="*/ 664 w 646"/>
                <a:gd name="T69" fmla="*/ 5747 h 1861"/>
                <a:gd name="T70" fmla="*/ 503 w 646"/>
                <a:gd name="T71" fmla="*/ 5834 h 1861"/>
                <a:gd name="T72" fmla="*/ 334 w 646"/>
                <a:gd name="T73" fmla="*/ 5909 h 1861"/>
                <a:gd name="T74" fmla="*/ 170 w 646"/>
                <a:gd name="T75" fmla="*/ 5974 h 1861"/>
                <a:gd name="T76" fmla="*/ 0 w 646"/>
                <a:gd name="T77" fmla="*/ 6022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E6CD"/>
                </a:gs>
                <a:gs pos="100000">
                  <a:srgbClr val="FFFF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Freeform 8"/>
            <p:cNvSpPr>
              <a:spLocks/>
            </p:cNvSpPr>
            <p:nvPr/>
          </p:nvSpPr>
          <p:spPr bwMode="gray">
            <a:xfrm rot="-794496">
              <a:off x="2860" y="1680"/>
              <a:ext cx="866" cy="2496"/>
            </a:xfrm>
            <a:custGeom>
              <a:avLst/>
              <a:gdLst>
                <a:gd name="T0" fmla="*/ 0 w 646"/>
                <a:gd name="T1" fmla="*/ 0 h 1861"/>
                <a:gd name="T2" fmla="*/ 154 w 646"/>
                <a:gd name="T3" fmla="*/ 46 h 1861"/>
                <a:gd name="T4" fmla="*/ 316 w 646"/>
                <a:gd name="T5" fmla="*/ 105 h 1861"/>
                <a:gd name="T6" fmla="*/ 475 w 646"/>
                <a:gd name="T7" fmla="*/ 174 h 1861"/>
                <a:gd name="T8" fmla="*/ 629 w 646"/>
                <a:gd name="T9" fmla="*/ 263 h 1861"/>
                <a:gd name="T10" fmla="*/ 780 w 646"/>
                <a:gd name="T11" fmla="*/ 359 h 1861"/>
                <a:gd name="T12" fmla="*/ 929 w 646"/>
                <a:gd name="T13" fmla="*/ 475 h 1861"/>
                <a:gd name="T14" fmla="*/ 1075 w 646"/>
                <a:gd name="T15" fmla="*/ 600 h 1861"/>
                <a:gd name="T16" fmla="*/ 1217 w 646"/>
                <a:gd name="T17" fmla="*/ 738 h 1861"/>
                <a:gd name="T18" fmla="*/ 1350 w 646"/>
                <a:gd name="T19" fmla="*/ 891 h 1861"/>
                <a:gd name="T20" fmla="*/ 1477 w 646"/>
                <a:gd name="T21" fmla="*/ 1053 h 1861"/>
                <a:gd name="T22" fmla="*/ 1593 w 646"/>
                <a:gd name="T23" fmla="*/ 1225 h 1861"/>
                <a:gd name="T24" fmla="*/ 1698 w 646"/>
                <a:gd name="T25" fmla="*/ 1414 h 1861"/>
                <a:gd name="T26" fmla="*/ 1792 w 646"/>
                <a:gd name="T27" fmla="*/ 1609 h 1861"/>
                <a:gd name="T28" fmla="*/ 1879 w 646"/>
                <a:gd name="T29" fmla="*/ 1819 h 1861"/>
                <a:gd name="T30" fmla="*/ 1952 w 646"/>
                <a:gd name="T31" fmla="*/ 2039 h 1861"/>
                <a:gd name="T32" fmla="*/ 2004 w 646"/>
                <a:gd name="T33" fmla="*/ 2265 h 1861"/>
                <a:gd name="T34" fmla="*/ 2047 w 646"/>
                <a:gd name="T35" fmla="*/ 2504 h 1861"/>
                <a:gd name="T36" fmla="*/ 2074 w 646"/>
                <a:gd name="T37" fmla="*/ 2752 h 1861"/>
                <a:gd name="T38" fmla="*/ 2086 w 646"/>
                <a:gd name="T39" fmla="*/ 3008 h 1861"/>
                <a:gd name="T40" fmla="*/ 2078 w 646"/>
                <a:gd name="T41" fmla="*/ 3273 h 1861"/>
                <a:gd name="T42" fmla="*/ 2054 w 646"/>
                <a:gd name="T43" fmla="*/ 3515 h 1861"/>
                <a:gd name="T44" fmla="*/ 2011 w 646"/>
                <a:gd name="T45" fmla="*/ 3754 h 1861"/>
                <a:gd name="T46" fmla="*/ 1961 w 646"/>
                <a:gd name="T47" fmla="*/ 3981 h 1861"/>
                <a:gd name="T48" fmla="*/ 1889 w 646"/>
                <a:gd name="T49" fmla="*/ 4198 h 1861"/>
                <a:gd name="T50" fmla="*/ 1811 w 646"/>
                <a:gd name="T51" fmla="*/ 4403 h 1861"/>
                <a:gd name="T52" fmla="*/ 1721 w 646"/>
                <a:gd name="T53" fmla="*/ 4598 h 1861"/>
                <a:gd name="T54" fmla="*/ 1614 w 646"/>
                <a:gd name="T55" fmla="*/ 4781 h 1861"/>
                <a:gd name="T56" fmla="*/ 1505 w 646"/>
                <a:gd name="T57" fmla="*/ 4957 h 1861"/>
                <a:gd name="T58" fmla="*/ 1382 w 646"/>
                <a:gd name="T59" fmla="*/ 5119 h 1861"/>
                <a:gd name="T60" fmla="*/ 1252 w 646"/>
                <a:gd name="T61" fmla="*/ 5266 h 1861"/>
                <a:gd name="T62" fmla="*/ 1113 w 646"/>
                <a:gd name="T63" fmla="*/ 5404 h 1861"/>
                <a:gd name="T64" fmla="*/ 975 w 646"/>
                <a:gd name="T65" fmla="*/ 5530 h 1861"/>
                <a:gd name="T66" fmla="*/ 822 w 646"/>
                <a:gd name="T67" fmla="*/ 5642 h 1861"/>
                <a:gd name="T68" fmla="*/ 664 w 646"/>
                <a:gd name="T69" fmla="*/ 5747 h 1861"/>
                <a:gd name="T70" fmla="*/ 503 w 646"/>
                <a:gd name="T71" fmla="*/ 5834 h 1861"/>
                <a:gd name="T72" fmla="*/ 334 w 646"/>
                <a:gd name="T73" fmla="*/ 5909 h 1861"/>
                <a:gd name="T74" fmla="*/ 170 w 646"/>
                <a:gd name="T75" fmla="*/ 5974 h 1861"/>
                <a:gd name="T76" fmla="*/ 0 w 646"/>
                <a:gd name="T77" fmla="*/ 6022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4516AE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Freeform 9"/>
            <p:cNvSpPr>
              <a:spLocks/>
            </p:cNvSpPr>
            <p:nvPr/>
          </p:nvSpPr>
          <p:spPr bwMode="gray">
            <a:xfrm rot="5461794">
              <a:off x="1535" y="1295"/>
              <a:ext cx="866" cy="2496"/>
            </a:xfrm>
            <a:custGeom>
              <a:avLst/>
              <a:gdLst>
                <a:gd name="T0" fmla="*/ 0 w 646"/>
                <a:gd name="T1" fmla="*/ 0 h 1861"/>
                <a:gd name="T2" fmla="*/ 154 w 646"/>
                <a:gd name="T3" fmla="*/ 46 h 1861"/>
                <a:gd name="T4" fmla="*/ 316 w 646"/>
                <a:gd name="T5" fmla="*/ 105 h 1861"/>
                <a:gd name="T6" fmla="*/ 475 w 646"/>
                <a:gd name="T7" fmla="*/ 174 h 1861"/>
                <a:gd name="T8" fmla="*/ 629 w 646"/>
                <a:gd name="T9" fmla="*/ 263 h 1861"/>
                <a:gd name="T10" fmla="*/ 780 w 646"/>
                <a:gd name="T11" fmla="*/ 359 h 1861"/>
                <a:gd name="T12" fmla="*/ 929 w 646"/>
                <a:gd name="T13" fmla="*/ 475 h 1861"/>
                <a:gd name="T14" fmla="*/ 1075 w 646"/>
                <a:gd name="T15" fmla="*/ 600 h 1861"/>
                <a:gd name="T16" fmla="*/ 1217 w 646"/>
                <a:gd name="T17" fmla="*/ 738 h 1861"/>
                <a:gd name="T18" fmla="*/ 1350 w 646"/>
                <a:gd name="T19" fmla="*/ 891 h 1861"/>
                <a:gd name="T20" fmla="*/ 1477 w 646"/>
                <a:gd name="T21" fmla="*/ 1053 h 1861"/>
                <a:gd name="T22" fmla="*/ 1593 w 646"/>
                <a:gd name="T23" fmla="*/ 1225 h 1861"/>
                <a:gd name="T24" fmla="*/ 1698 w 646"/>
                <a:gd name="T25" fmla="*/ 1414 h 1861"/>
                <a:gd name="T26" fmla="*/ 1792 w 646"/>
                <a:gd name="T27" fmla="*/ 1609 h 1861"/>
                <a:gd name="T28" fmla="*/ 1879 w 646"/>
                <a:gd name="T29" fmla="*/ 1819 h 1861"/>
                <a:gd name="T30" fmla="*/ 1952 w 646"/>
                <a:gd name="T31" fmla="*/ 2039 h 1861"/>
                <a:gd name="T32" fmla="*/ 2004 w 646"/>
                <a:gd name="T33" fmla="*/ 2265 h 1861"/>
                <a:gd name="T34" fmla="*/ 2047 w 646"/>
                <a:gd name="T35" fmla="*/ 2504 h 1861"/>
                <a:gd name="T36" fmla="*/ 2074 w 646"/>
                <a:gd name="T37" fmla="*/ 2752 h 1861"/>
                <a:gd name="T38" fmla="*/ 2086 w 646"/>
                <a:gd name="T39" fmla="*/ 3008 h 1861"/>
                <a:gd name="T40" fmla="*/ 2078 w 646"/>
                <a:gd name="T41" fmla="*/ 3273 h 1861"/>
                <a:gd name="T42" fmla="*/ 2054 w 646"/>
                <a:gd name="T43" fmla="*/ 3515 h 1861"/>
                <a:gd name="T44" fmla="*/ 2011 w 646"/>
                <a:gd name="T45" fmla="*/ 3754 h 1861"/>
                <a:gd name="T46" fmla="*/ 1961 w 646"/>
                <a:gd name="T47" fmla="*/ 3981 h 1861"/>
                <a:gd name="T48" fmla="*/ 1889 w 646"/>
                <a:gd name="T49" fmla="*/ 4198 h 1861"/>
                <a:gd name="T50" fmla="*/ 1811 w 646"/>
                <a:gd name="T51" fmla="*/ 4403 h 1861"/>
                <a:gd name="T52" fmla="*/ 1721 w 646"/>
                <a:gd name="T53" fmla="*/ 4598 h 1861"/>
                <a:gd name="T54" fmla="*/ 1614 w 646"/>
                <a:gd name="T55" fmla="*/ 4781 h 1861"/>
                <a:gd name="T56" fmla="*/ 1505 w 646"/>
                <a:gd name="T57" fmla="*/ 4957 h 1861"/>
                <a:gd name="T58" fmla="*/ 1382 w 646"/>
                <a:gd name="T59" fmla="*/ 5119 h 1861"/>
                <a:gd name="T60" fmla="*/ 1252 w 646"/>
                <a:gd name="T61" fmla="*/ 5266 h 1861"/>
                <a:gd name="T62" fmla="*/ 1113 w 646"/>
                <a:gd name="T63" fmla="*/ 5404 h 1861"/>
                <a:gd name="T64" fmla="*/ 975 w 646"/>
                <a:gd name="T65" fmla="*/ 5530 h 1861"/>
                <a:gd name="T66" fmla="*/ 822 w 646"/>
                <a:gd name="T67" fmla="*/ 5642 h 1861"/>
                <a:gd name="T68" fmla="*/ 664 w 646"/>
                <a:gd name="T69" fmla="*/ 5747 h 1861"/>
                <a:gd name="T70" fmla="*/ 503 w 646"/>
                <a:gd name="T71" fmla="*/ 5834 h 1861"/>
                <a:gd name="T72" fmla="*/ 334 w 646"/>
                <a:gd name="T73" fmla="*/ 5909 h 1861"/>
                <a:gd name="T74" fmla="*/ 170 w 646"/>
                <a:gd name="T75" fmla="*/ 5974 h 1861"/>
                <a:gd name="T76" fmla="*/ 0 w 646"/>
                <a:gd name="T77" fmla="*/ 6022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00499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Freeform 10"/>
            <p:cNvSpPr>
              <a:spLocks/>
            </p:cNvSpPr>
            <p:nvPr/>
          </p:nvSpPr>
          <p:spPr bwMode="gray">
            <a:xfrm>
              <a:off x="2711" y="1728"/>
              <a:ext cx="866" cy="2496"/>
            </a:xfrm>
            <a:custGeom>
              <a:avLst/>
              <a:gdLst>
                <a:gd name="T0" fmla="*/ 0 w 646"/>
                <a:gd name="T1" fmla="*/ 0 h 1861"/>
                <a:gd name="T2" fmla="*/ 154 w 646"/>
                <a:gd name="T3" fmla="*/ 46 h 1861"/>
                <a:gd name="T4" fmla="*/ 316 w 646"/>
                <a:gd name="T5" fmla="*/ 105 h 1861"/>
                <a:gd name="T6" fmla="*/ 475 w 646"/>
                <a:gd name="T7" fmla="*/ 174 h 1861"/>
                <a:gd name="T8" fmla="*/ 629 w 646"/>
                <a:gd name="T9" fmla="*/ 263 h 1861"/>
                <a:gd name="T10" fmla="*/ 780 w 646"/>
                <a:gd name="T11" fmla="*/ 359 h 1861"/>
                <a:gd name="T12" fmla="*/ 929 w 646"/>
                <a:gd name="T13" fmla="*/ 475 h 1861"/>
                <a:gd name="T14" fmla="*/ 1075 w 646"/>
                <a:gd name="T15" fmla="*/ 600 h 1861"/>
                <a:gd name="T16" fmla="*/ 1217 w 646"/>
                <a:gd name="T17" fmla="*/ 738 h 1861"/>
                <a:gd name="T18" fmla="*/ 1350 w 646"/>
                <a:gd name="T19" fmla="*/ 891 h 1861"/>
                <a:gd name="T20" fmla="*/ 1477 w 646"/>
                <a:gd name="T21" fmla="*/ 1053 h 1861"/>
                <a:gd name="T22" fmla="*/ 1593 w 646"/>
                <a:gd name="T23" fmla="*/ 1225 h 1861"/>
                <a:gd name="T24" fmla="*/ 1698 w 646"/>
                <a:gd name="T25" fmla="*/ 1414 h 1861"/>
                <a:gd name="T26" fmla="*/ 1792 w 646"/>
                <a:gd name="T27" fmla="*/ 1609 h 1861"/>
                <a:gd name="T28" fmla="*/ 1879 w 646"/>
                <a:gd name="T29" fmla="*/ 1819 h 1861"/>
                <a:gd name="T30" fmla="*/ 1952 w 646"/>
                <a:gd name="T31" fmla="*/ 2039 h 1861"/>
                <a:gd name="T32" fmla="*/ 2004 w 646"/>
                <a:gd name="T33" fmla="*/ 2265 h 1861"/>
                <a:gd name="T34" fmla="*/ 2047 w 646"/>
                <a:gd name="T35" fmla="*/ 2504 h 1861"/>
                <a:gd name="T36" fmla="*/ 2074 w 646"/>
                <a:gd name="T37" fmla="*/ 2752 h 1861"/>
                <a:gd name="T38" fmla="*/ 2086 w 646"/>
                <a:gd name="T39" fmla="*/ 3008 h 1861"/>
                <a:gd name="T40" fmla="*/ 2078 w 646"/>
                <a:gd name="T41" fmla="*/ 3273 h 1861"/>
                <a:gd name="T42" fmla="*/ 2054 w 646"/>
                <a:gd name="T43" fmla="*/ 3515 h 1861"/>
                <a:gd name="T44" fmla="*/ 2011 w 646"/>
                <a:gd name="T45" fmla="*/ 3754 h 1861"/>
                <a:gd name="T46" fmla="*/ 1961 w 646"/>
                <a:gd name="T47" fmla="*/ 3981 h 1861"/>
                <a:gd name="T48" fmla="*/ 1889 w 646"/>
                <a:gd name="T49" fmla="*/ 4198 h 1861"/>
                <a:gd name="T50" fmla="*/ 1811 w 646"/>
                <a:gd name="T51" fmla="*/ 4403 h 1861"/>
                <a:gd name="T52" fmla="*/ 1721 w 646"/>
                <a:gd name="T53" fmla="*/ 4598 h 1861"/>
                <a:gd name="T54" fmla="*/ 1614 w 646"/>
                <a:gd name="T55" fmla="*/ 4781 h 1861"/>
                <a:gd name="T56" fmla="*/ 1505 w 646"/>
                <a:gd name="T57" fmla="*/ 4957 h 1861"/>
                <a:gd name="T58" fmla="*/ 1382 w 646"/>
                <a:gd name="T59" fmla="*/ 5119 h 1861"/>
                <a:gd name="T60" fmla="*/ 1252 w 646"/>
                <a:gd name="T61" fmla="*/ 5266 h 1861"/>
                <a:gd name="T62" fmla="*/ 1113 w 646"/>
                <a:gd name="T63" fmla="*/ 5404 h 1861"/>
                <a:gd name="T64" fmla="*/ 975 w 646"/>
                <a:gd name="T65" fmla="*/ 5530 h 1861"/>
                <a:gd name="T66" fmla="*/ 822 w 646"/>
                <a:gd name="T67" fmla="*/ 5642 h 1861"/>
                <a:gd name="T68" fmla="*/ 664 w 646"/>
                <a:gd name="T69" fmla="*/ 5747 h 1861"/>
                <a:gd name="T70" fmla="*/ 503 w 646"/>
                <a:gd name="T71" fmla="*/ 5834 h 1861"/>
                <a:gd name="T72" fmla="*/ 334 w 646"/>
                <a:gd name="T73" fmla="*/ 5909 h 1861"/>
                <a:gd name="T74" fmla="*/ 170 w 646"/>
                <a:gd name="T75" fmla="*/ 5974 h 1861"/>
                <a:gd name="T76" fmla="*/ 0 w 646"/>
                <a:gd name="T77" fmla="*/ 6022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D5DDF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Freeform 11"/>
            <p:cNvSpPr>
              <a:spLocks/>
            </p:cNvSpPr>
            <p:nvPr/>
          </p:nvSpPr>
          <p:spPr bwMode="gray">
            <a:xfrm rot="6256290">
              <a:off x="1535" y="1153"/>
              <a:ext cx="866" cy="2496"/>
            </a:xfrm>
            <a:custGeom>
              <a:avLst/>
              <a:gdLst>
                <a:gd name="T0" fmla="*/ 0 w 646"/>
                <a:gd name="T1" fmla="*/ 0 h 1861"/>
                <a:gd name="T2" fmla="*/ 154 w 646"/>
                <a:gd name="T3" fmla="*/ 46 h 1861"/>
                <a:gd name="T4" fmla="*/ 316 w 646"/>
                <a:gd name="T5" fmla="*/ 105 h 1861"/>
                <a:gd name="T6" fmla="*/ 475 w 646"/>
                <a:gd name="T7" fmla="*/ 174 h 1861"/>
                <a:gd name="T8" fmla="*/ 629 w 646"/>
                <a:gd name="T9" fmla="*/ 263 h 1861"/>
                <a:gd name="T10" fmla="*/ 780 w 646"/>
                <a:gd name="T11" fmla="*/ 359 h 1861"/>
                <a:gd name="T12" fmla="*/ 929 w 646"/>
                <a:gd name="T13" fmla="*/ 475 h 1861"/>
                <a:gd name="T14" fmla="*/ 1075 w 646"/>
                <a:gd name="T15" fmla="*/ 600 h 1861"/>
                <a:gd name="T16" fmla="*/ 1217 w 646"/>
                <a:gd name="T17" fmla="*/ 738 h 1861"/>
                <a:gd name="T18" fmla="*/ 1350 w 646"/>
                <a:gd name="T19" fmla="*/ 891 h 1861"/>
                <a:gd name="T20" fmla="*/ 1477 w 646"/>
                <a:gd name="T21" fmla="*/ 1053 h 1861"/>
                <a:gd name="T22" fmla="*/ 1593 w 646"/>
                <a:gd name="T23" fmla="*/ 1225 h 1861"/>
                <a:gd name="T24" fmla="*/ 1698 w 646"/>
                <a:gd name="T25" fmla="*/ 1414 h 1861"/>
                <a:gd name="T26" fmla="*/ 1792 w 646"/>
                <a:gd name="T27" fmla="*/ 1609 h 1861"/>
                <a:gd name="T28" fmla="*/ 1879 w 646"/>
                <a:gd name="T29" fmla="*/ 1819 h 1861"/>
                <a:gd name="T30" fmla="*/ 1952 w 646"/>
                <a:gd name="T31" fmla="*/ 2039 h 1861"/>
                <a:gd name="T32" fmla="*/ 2004 w 646"/>
                <a:gd name="T33" fmla="*/ 2265 h 1861"/>
                <a:gd name="T34" fmla="*/ 2047 w 646"/>
                <a:gd name="T35" fmla="*/ 2504 h 1861"/>
                <a:gd name="T36" fmla="*/ 2074 w 646"/>
                <a:gd name="T37" fmla="*/ 2752 h 1861"/>
                <a:gd name="T38" fmla="*/ 2086 w 646"/>
                <a:gd name="T39" fmla="*/ 3008 h 1861"/>
                <a:gd name="T40" fmla="*/ 2078 w 646"/>
                <a:gd name="T41" fmla="*/ 3273 h 1861"/>
                <a:gd name="T42" fmla="*/ 2054 w 646"/>
                <a:gd name="T43" fmla="*/ 3515 h 1861"/>
                <a:gd name="T44" fmla="*/ 2011 w 646"/>
                <a:gd name="T45" fmla="*/ 3754 h 1861"/>
                <a:gd name="T46" fmla="*/ 1961 w 646"/>
                <a:gd name="T47" fmla="*/ 3981 h 1861"/>
                <a:gd name="T48" fmla="*/ 1889 w 646"/>
                <a:gd name="T49" fmla="*/ 4198 h 1861"/>
                <a:gd name="T50" fmla="*/ 1811 w 646"/>
                <a:gd name="T51" fmla="*/ 4403 h 1861"/>
                <a:gd name="T52" fmla="*/ 1721 w 646"/>
                <a:gd name="T53" fmla="*/ 4598 h 1861"/>
                <a:gd name="T54" fmla="*/ 1614 w 646"/>
                <a:gd name="T55" fmla="*/ 4781 h 1861"/>
                <a:gd name="T56" fmla="*/ 1505 w 646"/>
                <a:gd name="T57" fmla="*/ 4957 h 1861"/>
                <a:gd name="T58" fmla="*/ 1382 w 646"/>
                <a:gd name="T59" fmla="*/ 5119 h 1861"/>
                <a:gd name="T60" fmla="*/ 1252 w 646"/>
                <a:gd name="T61" fmla="*/ 5266 h 1861"/>
                <a:gd name="T62" fmla="*/ 1113 w 646"/>
                <a:gd name="T63" fmla="*/ 5404 h 1861"/>
                <a:gd name="T64" fmla="*/ 975 w 646"/>
                <a:gd name="T65" fmla="*/ 5530 h 1861"/>
                <a:gd name="T66" fmla="*/ 822 w 646"/>
                <a:gd name="T67" fmla="*/ 5642 h 1861"/>
                <a:gd name="T68" fmla="*/ 664 w 646"/>
                <a:gd name="T69" fmla="*/ 5747 h 1861"/>
                <a:gd name="T70" fmla="*/ 503 w 646"/>
                <a:gd name="T71" fmla="*/ 5834 h 1861"/>
                <a:gd name="T72" fmla="*/ 334 w 646"/>
                <a:gd name="T73" fmla="*/ 5909 h 1861"/>
                <a:gd name="T74" fmla="*/ 170 w 646"/>
                <a:gd name="T75" fmla="*/ 5974 h 1861"/>
                <a:gd name="T76" fmla="*/ 0 w 646"/>
                <a:gd name="T77" fmla="*/ 6022 h 1861"/>
                <a:gd name="T78" fmla="*/ 0 w 646"/>
                <a:gd name="T79" fmla="*/ 0 h 186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46"/>
                <a:gd name="T121" fmla="*/ 0 h 1861"/>
                <a:gd name="T122" fmla="*/ 646 w 646"/>
                <a:gd name="T123" fmla="*/ 1861 h 186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A2EAE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635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22" name="Group 12"/>
            <p:cNvGrpSpPr>
              <a:grpSpLocks/>
            </p:cNvGrpSpPr>
            <p:nvPr/>
          </p:nvGrpSpPr>
          <p:grpSpPr bwMode="auto">
            <a:xfrm>
              <a:off x="2265" y="1707"/>
              <a:ext cx="1008" cy="1008"/>
              <a:chOff x="2016" y="1920"/>
              <a:chExt cx="1680" cy="1680"/>
            </a:xfrm>
          </p:grpSpPr>
          <p:sp>
            <p:nvSpPr>
              <p:cNvPr id="13327" name="Oval 1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14343"/>
                  </a:gs>
                  <a:gs pos="100000">
                    <a:srgbClr val="6E1E1E"/>
                  </a:gs>
                </a:gsLst>
                <a:lin ang="54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28" name="Freeform 1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05 w 1321"/>
                  <a:gd name="T1" fmla="*/ 252 h 712"/>
                  <a:gd name="T2" fmla="*/ 1220 w 1321"/>
                  <a:gd name="T3" fmla="*/ 279 h 712"/>
                  <a:gd name="T4" fmla="*/ 1223 w 1321"/>
                  <a:gd name="T5" fmla="*/ 302 h 712"/>
                  <a:gd name="T6" fmla="*/ 1218 w 1321"/>
                  <a:gd name="T7" fmla="*/ 324 h 712"/>
                  <a:gd name="T8" fmla="*/ 1202 w 1321"/>
                  <a:gd name="T9" fmla="*/ 345 h 712"/>
                  <a:gd name="T10" fmla="*/ 1178 w 1321"/>
                  <a:gd name="T11" fmla="*/ 364 h 712"/>
                  <a:gd name="T12" fmla="*/ 1148 w 1321"/>
                  <a:gd name="T13" fmla="*/ 380 h 712"/>
                  <a:gd name="T14" fmla="*/ 1108 w 1321"/>
                  <a:gd name="T15" fmla="*/ 394 h 712"/>
                  <a:gd name="T16" fmla="*/ 1063 w 1321"/>
                  <a:gd name="T17" fmla="*/ 409 h 712"/>
                  <a:gd name="T18" fmla="*/ 1011 w 1321"/>
                  <a:gd name="T19" fmla="*/ 419 h 712"/>
                  <a:gd name="T20" fmla="*/ 955 w 1321"/>
                  <a:gd name="T21" fmla="*/ 429 h 712"/>
                  <a:gd name="T22" fmla="*/ 896 w 1321"/>
                  <a:gd name="T23" fmla="*/ 436 h 712"/>
                  <a:gd name="T24" fmla="*/ 830 w 1321"/>
                  <a:gd name="T25" fmla="*/ 443 h 712"/>
                  <a:gd name="T26" fmla="*/ 763 w 1321"/>
                  <a:gd name="T27" fmla="*/ 446 h 712"/>
                  <a:gd name="T28" fmla="*/ 737 w 1321"/>
                  <a:gd name="T29" fmla="*/ 448 h 712"/>
                  <a:gd name="T30" fmla="*/ 441 w 1321"/>
                  <a:gd name="T31" fmla="*/ 448 h 712"/>
                  <a:gd name="T32" fmla="*/ 437 w 1321"/>
                  <a:gd name="T33" fmla="*/ 448 h 712"/>
                  <a:gd name="T34" fmla="*/ 379 w 1321"/>
                  <a:gd name="T35" fmla="*/ 445 h 712"/>
                  <a:gd name="T36" fmla="*/ 323 w 1321"/>
                  <a:gd name="T37" fmla="*/ 443 h 712"/>
                  <a:gd name="T38" fmla="*/ 270 w 1321"/>
                  <a:gd name="T39" fmla="*/ 438 h 712"/>
                  <a:gd name="T40" fmla="*/ 219 w 1321"/>
                  <a:gd name="T41" fmla="*/ 434 h 712"/>
                  <a:gd name="T42" fmla="*/ 173 w 1321"/>
                  <a:gd name="T43" fmla="*/ 426 h 712"/>
                  <a:gd name="T44" fmla="*/ 130 w 1321"/>
                  <a:gd name="T45" fmla="*/ 416 h 712"/>
                  <a:gd name="T46" fmla="*/ 94 w 1321"/>
                  <a:gd name="T47" fmla="*/ 408 h 712"/>
                  <a:gd name="T48" fmla="*/ 63 w 1321"/>
                  <a:gd name="T49" fmla="*/ 396 h 712"/>
                  <a:gd name="T50" fmla="*/ 35 w 1321"/>
                  <a:gd name="T51" fmla="*/ 382 h 712"/>
                  <a:gd name="T52" fmla="*/ 18 w 1321"/>
                  <a:gd name="T53" fmla="*/ 366 h 712"/>
                  <a:gd name="T54" fmla="*/ 6 w 1321"/>
                  <a:gd name="T55" fmla="*/ 348 h 712"/>
                  <a:gd name="T56" fmla="*/ 0 w 1321"/>
                  <a:gd name="T57" fmla="*/ 329 h 712"/>
                  <a:gd name="T58" fmla="*/ 0 w 1321"/>
                  <a:gd name="T59" fmla="*/ 327 h 712"/>
                  <a:gd name="T60" fmla="*/ 4 w 1321"/>
                  <a:gd name="T61" fmla="*/ 306 h 712"/>
                  <a:gd name="T62" fmla="*/ 16 w 1321"/>
                  <a:gd name="T63" fmla="*/ 280 h 712"/>
                  <a:gd name="T64" fmla="*/ 47 w 1321"/>
                  <a:gd name="T65" fmla="*/ 232 h 712"/>
                  <a:gd name="T66" fmla="*/ 86 w 1321"/>
                  <a:gd name="T67" fmla="*/ 188 h 712"/>
                  <a:gd name="T68" fmla="*/ 135 w 1321"/>
                  <a:gd name="T69" fmla="*/ 148 h 712"/>
                  <a:gd name="T70" fmla="*/ 188 w 1321"/>
                  <a:gd name="T71" fmla="*/ 111 h 712"/>
                  <a:gd name="T72" fmla="*/ 250 w 1321"/>
                  <a:gd name="T73" fmla="*/ 78 h 712"/>
                  <a:gd name="T74" fmla="*/ 317 w 1321"/>
                  <a:gd name="T75" fmla="*/ 52 h 712"/>
                  <a:gd name="T76" fmla="*/ 384 w 1321"/>
                  <a:gd name="T77" fmla="*/ 29 h 712"/>
                  <a:gd name="T78" fmla="*/ 461 w 1321"/>
                  <a:gd name="T79" fmla="*/ 13 h 712"/>
                  <a:gd name="T80" fmla="*/ 538 w 1321"/>
                  <a:gd name="T81" fmla="*/ 4 h 712"/>
                  <a:gd name="T82" fmla="*/ 618 w 1321"/>
                  <a:gd name="T83" fmla="*/ 0 h 712"/>
                  <a:gd name="T84" fmla="*/ 618 w 1321"/>
                  <a:gd name="T85" fmla="*/ 0 h 712"/>
                  <a:gd name="T86" fmla="*/ 703 w 1321"/>
                  <a:gd name="T87" fmla="*/ 4 h 712"/>
                  <a:gd name="T88" fmla="*/ 785 w 1321"/>
                  <a:gd name="T89" fmla="*/ 14 h 712"/>
                  <a:gd name="T90" fmla="*/ 863 w 1321"/>
                  <a:gd name="T91" fmla="*/ 33 h 712"/>
                  <a:gd name="T92" fmla="*/ 936 w 1321"/>
                  <a:gd name="T93" fmla="*/ 56 h 712"/>
                  <a:gd name="T94" fmla="*/ 1003 w 1321"/>
                  <a:gd name="T95" fmla="*/ 86 h 712"/>
                  <a:gd name="T96" fmla="*/ 1064 w 1321"/>
                  <a:gd name="T97" fmla="*/ 122 h 712"/>
                  <a:gd name="T98" fmla="*/ 1119 w 1321"/>
                  <a:gd name="T99" fmla="*/ 161 h 712"/>
                  <a:gd name="T100" fmla="*/ 1166 w 1321"/>
                  <a:gd name="T101" fmla="*/ 204 h 712"/>
                  <a:gd name="T102" fmla="*/ 1205 w 1321"/>
                  <a:gd name="T103" fmla="*/ 252 h 712"/>
                  <a:gd name="T104" fmla="*/ 1205 w 1321"/>
                  <a:gd name="T105" fmla="*/ 252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14343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6927" name="Text Box 15"/>
            <p:cNvSpPr txBox="1">
              <a:spLocks noChangeArrowheads="1"/>
            </p:cNvSpPr>
            <p:nvPr/>
          </p:nvSpPr>
          <p:spPr bwMode="gray">
            <a:xfrm>
              <a:off x="2693" y="2064"/>
              <a:ext cx="116" cy="4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endPara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13324" name="Text Box 16"/>
            <p:cNvSpPr txBox="1">
              <a:spLocks noChangeArrowheads="1"/>
            </p:cNvSpPr>
            <p:nvPr/>
          </p:nvSpPr>
          <p:spPr bwMode="gray">
            <a:xfrm>
              <a:off x="1219" y="1792"/>
              <a:ext cx="1096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400" b="1">
                  <a:solidFill>
                    <a:srgbClr val="000000"/>
                  </a:solidFill>
                </a:rPr>
                <a:t>Robotizimi</a:t>
              </a:r>
            </a:p>
          </p:txBody>
        </p:sp>
        <p:sp>
          <p:nvSpPr>
            <p:cNvPr id="13325" name="Text Box 17"/>
            <p:cNvSpPr txBox="1">
              <a:spLocks noChangeArrowheads="1"/>
            </p:cNvSpPr>
            <p:nvPr/>
          </p:nvSpPr>
          <p:spPr bwMode="gray">
            <a:xfrm>
              <a:off x="3360" y="1168"/>
              <a:ext cx="1684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b="1">
                  <a:solidFill>
                    <a:srgbClr val="000000"/>
                  </a:solidFill>
                </a:rPr>
                <a:t>Telekomunikimet</a:t>
              </a:r>
            </a:p>
          </p:txBody>
        </p:sp>
        <p:sp>
          <p:nvSpPr>
            <p:cNvPr id="13326" name="Text Box 18"/>
            <p:cNvSpPr txBox="1">
              <a:spLocks noChangeArrowheads="1"/>
            </p:cNvSpPr>
            <p:nvPr/>
          </p:nvSpPr>
          <p:spPr bwMode="gray">
            <a:xfrm>
              <a:off x="1892" y="3136"/>
              <a:ext cx="1502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400" b="1">
                  <a:solidFill>
                    <a:srgbClr val="000000"/>
                  </a:solidFill>
                </a:rPr>
                <a:t>Kompjuterizimi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269677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Qëndrimi i prof. Kazuhiro Fuçi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457200" y="2590800"/>
            <a:ext cx="18288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2590800" y="1981200"/>
            <a:ext cx="5334000" cy="3276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 err="1">
                <a:solidFill>
                  <a:schemeClr val="tx2"/>
                </a:solidFill>
              </a:rPr>
              <a:t>Kompjuterët</a:t>
            </a:r>
            <a:r>
              <a:rPr lang="en-US" altLang="en-US" sz="3200" b="1" dirty="0">
                <a:solidFill>
                  <a:schemeClr val="tx2"/>
                </a:solidFill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</a:rPr>
              <a:t>janë</a:t>
            </a:r>
            <a:r>
              <a:rPr lang="en-US" altLang="en-US" sz="3200" b="1" dirty="0">
                <a:solidFill>
                  <a:schemeClr val="tx2"/>
                </a:solidFill>
              </a:rPr>
              <a:t> </a:t>
            </a:r>
          </a:p>
          <a:p>
            <a:pPr algn="ctr" eaLnBrk="1" hangingPunct="1"/>
            <a:r>
              <a:rPr lang="en-US" altLang="en-US" sz="3200" b="1" dirty="0" err="1">
                <a:solidFill>
                  <a:schemeClr val="tx2"/>
                </a:solidFill>
              </a:rPr>
              <a:t>budallenj,të</a:t>
            </a:r>
            <a:r>
              <a:rPr lang="en-US" altLang="en-US" sz="3200" b="1" dirty="0">
                <a:solidFill>
                  <a:schemeClr val="tx2"/>
                </a:solidFill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</a:rPr>
              <a:t>paaftë</a:t>
            </a:r>
            <a:r>
              <a:rPr lang="en-US" altLang="en-US" sz="3200" b="1" dirty="0">
                <a:solidFill>
                  <a:schemeClr val="tx2"/>
                </a:solidFill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</a:rPr>
              <a:t>të</a:t>
            </a:r>
            <a:r>
              <a:rPr lang="en-US" altLang="en-US" sz="3200" b="1" dirty="0">
                <a:solidFill>
                  <a:schemeClr val="tx2"/>
                </a:solidFill>
              </a:rPr>
              <a:t> </a:t>
            </a:r>
          </a:p>
          <a:p>
            <a:pPr algn="ctr" eaLnBrk="1" hangingPunct="1"/>
            <a:r>
              <a:rPr lang="en-US" altLang="en-US" sz="3200" b="1" dirty="0" err="1">
                <a:solidFill>
                  <a:schemeClr val="tx2"/>
                </a:solidFill>
              </a:rPr>
              <a:t>mësojnë</a:t>
            </a:r>
            <a:r>
              <a:rPr lang="en-US" altLang="en-US" sz="3200" b="1" dirty="0">
                <a:solidFill>
                  <a:schemeClr val="tx2"/>
                </a:solidFill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</a:rPr>
              <a:t>por</a:t>
            </a:r>
            <a:r>
              <a:rPr lang="en-US" altLang="en-US" sz="3200" b="1" dirty="0">
                <a:solidFill>
                  <a:schemeClr val="tx2"/>
                </a:solidFill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</a:rPr>
              <a:t>të</a:t>
            </a:r>
            <a:r>
              <a:rPr lang="en-US" altLang="en-US" sz="3200" b="1" dirty="0">
                <a:solidFill>
                  <a:schemeClr val="tx2"/>
                </a:solidFill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</a:rPr>
              <a:t>aftë</a:t>
            </a:r>
            <a:r>
              <a:rPr lang="en-US" altLang="en-US" sz="3200" b="1" dirty="0">
                <a:solidFill>
                  <a:schemeClr val="tx2"/>
                </a:solidFill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</a:rPr>
              <a:t>të</a:t>
            </a:r>
            <a:endParaRPr lang="en-US" altLang="en-US" sz="3200" b="1" dirty="0">
              <a:solidFill>
                <a:schemeClr val="tx2"/>
              </a:solidFill>
            </a:endParaRPr>
          </a:p>
          <a:p>
            <a:pPr algn="ctr" eaLnBrk="1" hangingPunct="1"/>
            <a:r>
              <a:rPr lang="en-US" altLang="en-US" sz="3200" b="1" dirty="0" err="1">
                <a:solidFill>
                  <a:schemeClr val="tx2"/>
                </a:solidFill>
              </a:rPr>
              <a:t>mbajnë</a:t>
            </a:r>
            <a:r>
              <a:rPr lang="en-US" altLang="en-US" sz="3200" b="1" dirty="0">
                <a:solidFill>
                  <a:schemeClr val="tx2"/>
                </a:solidFill>
              </a:rPr>
              <a:t> mend.</a:t>
            </a:r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 flipV="1">
            <a:off x="2286000" y="19812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>
            <a:off x="2286000" y="4724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 flipH="1">
            <a:off x="762000" y="1981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10"/>
          <p:cNvSpPr>
            <a:spLocks noChangeShapeType="1"/>
          </p:cNvSpPr>
          <p:nvPr/>
        </p:nvSpPr>
        <p:spPr bwMode="auto">
          <a:xfrm flipH="1">
            <a:off x="457200" y="19812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 flipH="1">
            <a:off x="762000" y="5257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457200" y="4724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71" name="Picture 13" descr="aimfuchi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90800"/>
            <a:ext cx="182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8452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Ambiciet e mëtutjeshme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</a:rPr>
              <a:t>Shpikja</a:t>
            </a:r>
            <a:r>
              <a:rPr lang="en-US" altLang="en-US" dirty="0" smtClean="0">
                <a:solidFill>
                  <a:schemeClr val="tx2"/>
                </a:solidFill>
              </a:rPr>
              <a:t> e </a:t>
            </a:r>
            <a:r>
              <a:rPr lang="en-US" altLang="en-US" dirty="0" err="1" smtClean="0">
                <a:solidFill>
                  <a:schemeClr val="tx2"/>
                </a:solidFill>
              </a:rPr>
              <a:t>kompjutetrëve</a:t>
            </a:r>
            <a:r>
              <a:rPr lang="en-US" altLang="en-US" dirty="0" smtClean="0">
                <a:solidFill>
                  <a:schemeClr val="tx2"/>
                </a:solidFill>
              </a:rPr>
              <a:t> me </a:t>
            </a:r>
            <a:r>
              <a:rPr lang="en-US" altLang="en-US" dirty="0" err="1" smtClean="0">
                <a:solidFill>
                  <a:schemeClr val="tx2"/>
                </a:solidFill>
              </a:rPr>
              <a:t>intelegjencë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artificiale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</a:rPr>
              <a:t>Reprodukimi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i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trurit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të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njeriut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</a:rPr>
              <a:t>Të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err="1" smtClean="0">
                <a:solidFill>
                  <a:schemeClr val="tx2"/>
                </a:solidFill>
              </a:rPr>
              <a:t>menduarit</a:t>
            </a:r>
            <a:r>
              <a:rPr lang="en-US" altLang="en-US" dirty="0" smtClean="0">
                <a:solidFill>
                  <a:schemeClr val="tx2"/>
                </a:solidFill>
              </a:rPr>
              <a:t> e </a:t>
            </a:r>
            <a:r>
              <a:rPr lang="en-US" altLang="en-US" dirty="0" err="1" smtClean="0">
                <a:solidFill>
                  <a:schemeClr val="tx2"/>
                </a:solidFill>
              </a:rPr>
              <a:t>pamvarur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dirty="0" err="1" smtClean="0">
                <a:solidFill>
                  <a:schemeClr val="tx2"/>
                </a:solidFill>
              </a:rPr>
              <a:t>Sjellja</a:t>
            </a:r>
            <a:r>
              <a:rPr lang="en-US" altLang="en-US" dirty="0" smtClean="0">
                <a:solidFill>
                  <a:schemeClr val="tx2"/>
                </a:solidFill>
              </a:rPr>
              <a:t> e </a:t>
            </a:r>
            <a:r>
              <a:rPr lang="en-US" altLang="en-US" dirty="0" err="1" smtClean="0">
                <a:solidFill>
                  <a:schemeClr val="tx2"/>
                </a:solidFill>
              </a:rPr>
              <a:t>pamvarur</a:t>
            </a:r>
            <a:r>
              <a:rPr lang="en-US" altLang="en-US" dirty="0" smtClean="0">
                <a:solidFill>
                  <a:schemeClr val="tx2"/>
                </a:solidFill>
              </a:rPr>
              <a:t> e </a:t>
            </a:r>
            <a:r>
              <a:rPr lang="en-US" altLang="en-US" dirty="0" err="1" smtClean="0">
                <a:solidFill>
                  <a:schemeClr val="tx2"/>
                </a:solidFill>
              </a:rPr>
              <a:t>vendimeve</a:t>
            </a:r>
            <a:r>
              <a:rPr lang="en-US" altLang="en-US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75896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29698D"/>
      </a:dk1>
      <a:lt1>
        <a:srgbClr val="FFFFFF"/>
      </a:lt1>
      <a:dk2>
        <a:srgbClr val="000000"/>
      </a:dk2>
      <a:lt2>
        <a:srgbClr val="D6E1E2"/>
      </a:lt2>
      <a:accent1>
        <a:srgbClr val="0099CC"/>
      </a:accent1>
      <a:accent2>
        <a:srgbClr val="FF9900"/>
      </a:accent2>
      <a:accent3>
        <a:srgbClr val="FFFFFF"/>
      </a:accent3>
      <a:accent4>
        <a:srgbClr val="215978"/>
      </a:accent4>
      <a:accent5>
        <a:srgbClr val="AACAE2"/>
      </a:accent5>
      <a:accent6>
        <a:srgbClr val="E78A00"/>
      </a:accent6>
      <a:hlink>
        <a:srgbClr val="669900"/>
      </a:hlink>
      <a:folHlink>
        <a:srgbClr val="83A6A7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FF5050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FFB3B3"/>
        </a:accent5>
        <a:accent6>
          <a:srgbClr val="E78A2D"/>
        </a:accent6>
        <a:hlink>
          <a:srgbClr val="00CC99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666699"/>
        </a:dk1>
        <a:lt1>
          <a:srgbClr val="FFFFFF"/>
        </a:lt1>
        <a:dk2>
          <a:srgbClr val="000000"/>
        </a:dk2>
        <a:lt2>
          <a:srgbClr val="F7F4D5"/>
        </a:lt2>
        <a:accent1>
          <a:srgbClr val="72B88E"/>
        </a:accent1>
        <a:accent2>
          <a:srgbClr val="917FC9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8372B6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00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00"/>
        </a:accent6>
        <a:hlink>
          <a:srgbClr val="669900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029TGp_edu_biz_red_v3</Template>
  <TotalTime>700</TotalTime>
  <Words>465</Words>
  <Application>Microsoft Office PowerPoint</Application>
  <PresentationFormat>On-screen Show (4:3)</PresentationFormat>
  <Paragraphs>112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Menaxhimi i ardhmërisë</vt:lpstr>
      <vt:lpstr>Përmbajtja</vt:lpstr>
      <vt:lpstr>Aktualizimi i nocionit</vt:lpstr>
      <vt:lpstr>Qasjet mbi zhvillimin shkencor-teknik</vt:lpstr>
      <vt:lpstr>Kuptimi bashkëkohorë i progresit teknik</vt:lpstr>
      <vt:lpstr>Dallimet midis teknologjive klasike dhe bashkëkohore</vt:lpstr>
      <vt:lpstr>Komponentat e revolucionit informatik</vt:lpstr>
      <vt:lpstr>Qëndrimi i prof. Kazuhiro Fuçi</vt:lpstr>
      <vt:lpstr>Ambiciet e mëtutjeshme</vt:lpstr>
      <vt:lpstr>Robotika (1954) </vt:lpstr>
      <vt:lpstr>Cilësitvë e robotëve</vt:lpstr>
      <vt:lpstr>Kampinas</vt:lpstr>
      <vt:lpstr>Lugina e Silikonit</vt:lpstr>
      <vt:lpstr>Anët pozitive të zhvillimit shkencor-teknologjik</vt:lpstr>
      <vt:lpstr>Anët negative të zhvillimit shkencor-teknologjik</vt:lpstr>
      <vt:lpstr>Menaxhimi i ardhmërisë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Windows User</dc:creator>
  <cp:lastModifiedBy>Isak</cp:lastModifiedBy>
  <cp:revision>93</cp:revision>
  <dcterms:created xsi:type="dcterms:W3CDTF">2018-03-04T13:14:48Z</dcterms:created>
  <dcterms:modified xsi:type="dcterms:W3CDTF">2020-05-11T11:29:13Z</dcterms:modified>
</cp:coreProperties>
</file>